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6" r:id="rId2"/>
    <p:sldId id="275" r:id="rId3"/>
    <p:sldId id="276" r:id="rId4"/>
    <p:sldId id="277" r:id="rId5"/>
    <p:sldId id="278" r:id="rId6"/>
    <p:sldId id="263" r:id="rId7"/>
    <p:sldId id="279" r:id="rId8"/>
    <p:sldId id="280" r:id="rId9"/>
    <p:sldId id="264" r:id="rId10"/>
    <p:sldId id="259" r:id="rId11"/>
    <p:sldId id="260" r:id="rId12"/>
    <p:sldId id="257" r:id="rId13"/>
    <p:sldId id="267" r:id="rId14"/>
    <p:sldId id="281" r:id="rId15"/>
    <p:sldId id="282" r:id="rId16"/>
    <p:sldId id="291" r:id="rId17"/>
    <p:sldId id="293" r:id="rId18"/>
    <p:sldId id="294" r:id="rId19"/>
    <p:sldId id="258" r:id="rId20"/>
    <p:sldId id="262" r:id="rId21"/>
    <p:sldId id="268" r:id="rId22"/>
    <p:sldId id="265" r:id="rId23"/>
    <p:sldId id="266" r:id="rId24"/>
    <p:sldId id="269" r:id="rId25"/>
    <p:sldId id="271" r:id="rId26"/>
    <p:sldId id="270" r:id="rId27"/>
    <p:sldId id="295" r:id="rId28"/>
    <p:sldId id="296" r:id="rId29"/>
    <p:sldId id="297" r:id="rId30"/>
    <p:sldId id="274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2213" autoAdjust="0"/>
  </p:normalViewPr>
  <p:slideViewPr>
    <p:cSldViewPr>
      <p:cViewPr varScale="1">
        <p:scale>
          <a:sx n="50" d="100"/>
          <a:sy n="50" d="100"/>
        </p:scale>
        <p:origin x="-18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18610C-0E03-4467-99CA-3F522F4B74B9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5470D8-2FA4-4DCA-8C91-5BC220A7BD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506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470D8-2FA4-4DCA-8C91-5BC220A7BD5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4279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470D8-2FA4-4DCA-8C91-5BC220A7BD5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6098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470D8-2FA4-4DCA-8C91-5BC220A7BD5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7681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470D8-2FA4-4DCA-8C91-5BC220A7BD5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948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470D8-2FA4-4DCA-8C91-5BC220A7BD5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9682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To generate uniformly distributed random points on a </a:t>
            </a:r>
            <a:r>
              <a:rPr lang="en-US" altLang="zh-CN" dirty="0" err="1" smtClean="0"/>
              <a:t>hypersphere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Sd</a:t>
            </a:r>
            <a:r>
              <a:rPr lang="en-US" altLang="zh-CN" dirty="0" smtClean="0"/>
              <a:t>, spherical symmetry of the multidimensional Gaussian density function can be exploited (Fishman 1996). Then the normalized vector (xi/||xi||) is uniformly distributed over the </a:t>
            </a:r>
            <a:r>
              <a:rPr lang="en-US" altLang="zh-CN" dirty="0" err="1" smtClean="0"/>
              <a:t>hypersphere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S^d</a:t>
            </a:r>
            <a:r>
              <a:rPr lang="en-US" altLang="zh-CN" dirty="0" smtClean="0"/>
              <a:t>.</a:t>
            </a:r>
          </a:p>
          <a:p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Fishman, G. F. (1996). Monte Carlo: Concepts, Algorithms, and Applications. Berlin, Springer.</a:t>
            </a:r>
          </a:p>
          <a:p>
            <a:r>
              <a:rPr lang="en-US" altLang="zh-CN" dirty="0" smtClean="0"/>
              <a:t>Mitchell, J. C. (2007). Sampling rotation groups by successive</a:t>
            </a:r>
            <a:r>
              <a:rPr lang="en-US" altLang="zh-CN" baseline="0" dirty="0" smtClean="0"/>
              <a:t> </a:t>
            </a:r>
            <a:r>
              <a:rPr lang="en-US" altLang="zh-CN" dirty="0" smtClean="0"/>
              <a:t>orthogonal images. SIAM Journal on Scientific Computing,</a:t>
            </a:r>
            <a:r>
              <a:rPr lang="en-US" altLang="zh-CN" baseline="0" dirty="0" smtClean="0"/>
              <a:t> </a:t>
            </a:r>
            <a:r>
              <a:rPr lang="en-US" altLang="zh-CN" dirty="0" smtClean="0"/>
              <a:t>30(1): 525–547.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470D8-2FA4-4DCA-8C91-5BC220A7BD5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5957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470D8-2FA4-4DCA-8C91-5BC220A7BD5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9677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470D8-2FA4-4DCA-8C91-5BC220A7BD5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6894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470D8-2FA4-4DCA-8C91-5BC220A7BD5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5113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To generate uniformly distributed random points on a </a:t>
            </a:r>
            <a:r>
              <a:rPr lang="en-US" altLang="zh-CN" dirty="0" err="1" smtClean="0"/>
              <a:t>hypersphere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Sd</a:t>
            </a:r>
            <a:r>
              <a:rPr lang="en-US" altLang="zh-CN" dirty="0" smtClean="0"/>
              <a:t>, spherical symmetry of the multidimensional</a:t>
            </a:r>
            <a:r>
              <a:rPr lang="en-US" altLang="zh-CN" baseline="0" dirty="0" smtClean="0"/>
              <a:t> </a:t>
            </a:r>
            <a:r>
              <a:rPr lang="en-US" altLang="zh-CN" dirty="0" smtClean="0"/>
              <a:t>Gaussian density function can be exploited (Fishman 1996).</a:t>
            </a:r>
            <a:r>
              <a:rPr lang="en-US" altLang="zh-CN" baseline="0" dirty="0" smtClean="0"/>
              <a:t> </a:t>
            </a:r>
            <a:r>
              <a:rPr lang="en-US" altLang="zh-CN" dirty="0" smtClean="0"/>
              <a:t>Then the normalized vector (xi/||xi||) is uniformly distributed over the </a:t>
            </a:r>
            <a:r>
              <a:rPr lang="en-US" altLang="zh-CN" dirty="0" err="1" smtClean="0"/>
              <a:t>hypersphere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S^d</a:t>
            </a:r>
            <a:r>
              <a:rPr lang="en-US" altLang="zh-CN" dirty="0" smtClean="0"/>
              <a:t>.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Fishman, G. F. (1996). Monte Carlo: Concepts, Algorithms,</a:t>
            </a:r>
          </a:p>
          <a:p>
            <a:r>
              <a:rPr lang="en-US" altLang="zh-CN" dirty="0" smtClean="0"/>
              <a:t>and Applications. Berlin, Springer.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470D8-2FA4-4DCA-8C91-5BC220A7BD5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6306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470D8-2FA4-4DCA-8C91-5BC220A7BD5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77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470D8-2FA4-4DCA-8C91-5BC220A7BD5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770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470D8-2FA4-4DCA-8C91-5BC220A7BD5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35278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470D8-2FA4-4DCA-8C91-5BC220A7BD5D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1772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470D8-2FA4-4DCA-8C91-5BC220A7BD5D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9534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470D8-2FA4-4DCA-8C91-5BC220A7BD5D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39758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470D8-2FA4-4DCA-8C91-5BC220A7BD5D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8689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470D8-2FA4-4DCA-8C91-5BC220A7BD5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8442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470D8-2FA4-4DCA-8C91-5BC220A7BD5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288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470D8-2FA4-4DCA-8C91-5BC220A7BD5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1395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>
                <a:effectLst/>
              </a:rPr>
              <a:t>As far as I know, the MIMO system in LTE needs a codebook of unitary matrices in order to </a:t>
            </a:r>
            <a:r>
              <a:rPr lang="en-US" altLang="zh-CN" smtClean="0">
                <a:effectLst/>
              </a:rPr>
              <a:t>perform </a:t>
            </a:r>
            <a:r>
              <a:rPr lang="en-US" altLang="zh-CN" smtClean="0">
                <a:effectLst/>
              </a:rPr>
              <a:t>an </a:t>
            </a:r>
            <a:r>
              <a:rPr lang="en-US" altLang="zh-CN" dirty="0" smtClean="0">
                <a:effectLst/>
              </a:rPr>
              <a:t>SVD-like transformation. A set of all unitary matrices forms a </a:t>
            </a:r>
            <a:r>
              <a:rPr lang="en-US" altLang="zh-CN" dirty="0" err="1" smtClean="0">
                <a:effectLst/>
              </a:rPr>
              <a:t>Grassmann</a:t>
            </a:r>
            <a:r>
              <a:rPr lang="en-US" altLang="zh-CN" dirty="0" smtClean="0">
                <a:effectLst/>
              </a:rPr>
              <a:t> manifold. One of the objective of designing a codebook is to maximize the </a:t>
            </a:r>
            <a:r>
              <a:rPr lang="en-US" altLang="zh-CN" smtClean="0">
                <a:effectLst/>
              </a:rPr>
              <a:t>minimum </a:t>
            </a:r>
            <a:r>
              <a:rPr lang="en-US" altLang="zh-CN" smtClean="0">
                <a:effectLst/>
              </a:rPr>
              <a:t>(chordal) </a:t>
            </a:r>
            <a:r>
              <a:rPr lang="en-US" altLang="zh-CN" dirty="0" smtClean="0">
                <a:effectLst/>
              </a:rPr>
              <a:t>distance, so that the codebook can cover the manifold as much as possible.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470D8-2FA4-4DCA-8C91-5BC220A7BD5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9079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470D8-2FA4-4DCA-8C91-5BC220A7BD5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9079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470D8-2FA4-4DCA-8C91-5BC220A7BD5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625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470D8-2FA4-4DCA-8C91-5BC220A7BD5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429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>
            <a:off x="0" y="0"/>
            <a:ext cx="9144000" cy="4149725"/>
          </a:xfrm>
          <a:prstGeom prst="rect">
            <a:avLst/>
          </a:prstGeom>
          <a:solidFill>
            <a:srgbClr val="176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6510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9464EF12-5057-4119-AB80-69F62D888840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D12877DA-95C9-4BF3-A3F8-FE57DC5113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744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64EF12-5057-4119-AB80-69F62D888840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2877DA-95C9-4BF3-A3F8-FE57DC5113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320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64EF12-5057-4119-AB80-69F62D888840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2877DA-95C9-4BF3-A3F8-FE57DC5113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666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>
            <a:off x="0" y="0"/>
            <a:ext cx="9144000" cy="1412875"/>
          </a:xfrm>
          <a:prstGeom prst="rect">
            <a:avLst/>
          </a:prstGeom>
          <a:solidFill>
            <a:srgbClr val="176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69776"/>
            <a:ext cx="82296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9464EF12-5057-4119-AB80-69F62D888840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D12877DA-95C9-4BF3-A3F8-FE57DC5113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485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64EF12-5057-4119-AB80-69F62D888840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2877DA-95C9-4BF3-A3F8-FE57DC5113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325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0"/>
            <a:ext cx="9144000" cy="1412875"/>
          </a:xfrm>
          <a:prstGeom prst="rect">
            <a:avLst/>
          </a:prstGeom>
          <a:solidFill>
            <a:srgbClr val="176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9464EF12-5057-4119-AB80-69F62D888840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D12877DA-95C9-4BF3-A3F8-FE57DC5113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019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/>
          <p:nvPr/>
        </p:nvSpPr>
        <p:spPr>
          <a:xfrm>
            <a:off x="0" y="0"/>
            <a:ext cx="9144000" cy="1412875"/>
          </a:xfrm>
          <a:prstGeom prst="rect">
            <a:avLst/>
          </a:prstGeom>
          <a:solidFill>
            <a:srgbClr val="176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9464EF12-5057-4119-AB80-69F62D888840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D12877DA-95C9-4BF3-A3F8-FE57DC5113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316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/>
          <p:nvPr/>
        </p:nvSpPr>
        <p:spPr>
          <a:xfrm>
            <a:off x="0" y="0"/>
            <a:ext cx="9144000" cy="1412875"/>
          </a:xfrm>
          <a:prstGeom prst="rect">
            <a:avLst/>
          </a:prstGeom>
          <a:solidFill>
            <a:srgbClr val="176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9464EF12-5057-4119-AB80-69F62D888840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D12877DA-95C9-4BF3-A3F8-FE57DC5113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584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64EF12-5057-4119-AB80-69F62D888840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2877DA-95C9-4BF3-A3F8-FE57DC5113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46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64EF12-5057-4119-AB80-69F62D888840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2877DA-95C9-4BF3-A3F8-FE57DC5113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44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64EF12-5057-4119-AB80-69F62D888840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2877DA-95C9-4BF3-A3F8-FE57DC5113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904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9464EF12-5057-4119-AB80-69F62D888840}" type="datetimeFigureOut">
              <a:rPr lang="zh-CN" altLang="en-US" smtClean="0"/>
              <a:t>2014/1/20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D12877DA-95C9-4BF3-A3F8-FE57DC5113E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luk@fudan.edu.cn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rspa.royalsocietypublishing.org/content/early/2009/12/17/rspa.2009.0502.ful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rspa.royalsocietypublishing.org/content/early/2009/12/17/rspa.2009.0502.full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athworks.com/matlabcentral/fileexchange/15354-generate-a-van-der-corput-sequence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Sampling </a:t>
            </a:r>
            <a:r>
              <a:rPr lang="en-US" altLang="zh-CN" dirty="0" smtClean="0"/>
              <a:t>with </a:t>
            </a:r>
            <a:r>
              <a:rPr lang="en-US" altLang="zh-CN" dirty="0" err="1" smtClean="0"/>
              <a:t>Halton</a:t>
            </a:r>
            <a:r>
              <a:rPr lang="en-US" altLang="zh-CN" dirty="0" smtClean="0"/>
              <a:t> Points </a:t>
            </a:r>
            <a:r>
              <a:rPr lang="en-US" altLang="zh-CN" dirty="0"/>
              <a:t>on n-Sphere 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err="1" smtClean="0"/>
              <a:t>Wai-Shing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Luk</a:t>
            </a:r>
            <a:endParaRPr lang="en-US" altLang="zh-CN" dirty="0" smtClean="0"/>
          </a:p>
          <a:p>
            <a:r>
              <a:rPr lang="en-US" altLang="zh-CN" dirty="0" smtClean="0">
                <a:hlinkClick r:id="rId3"/>
              </a:rPr>
              <a:t>luk@fudan.edu.cn</a:t>
            </a:r>
            <a:endParaRPr lang="en-US" altLang="zh-CN" dirty="0" smtClean="0"/>
          </a:p>
          <a:p>
            <a:r>
              <a:rPr lang="en-US" altLang="zh-CN" dirty="0" smtClean="0"/>
              <a:t>(</a:t>
            </a:r>
            <a:r>
              <a:rPr lang="en-US" altLang="zh-CN" dirty="0" smtClean="0">
                <a:solidFill>
                  <a:srgbClr val="FF0000"/>
                </a:solidFill>
              </a:rPr>
              <a:t>confidential</a:t>
            </a:r>
            <a:r>
              <a:rPr lang="en-US" altLang="zh-CN" dirty="0" smtClean="0"/>
              <a:t>)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098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Unit Square [0,1] x [0,1]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5050904" cy="4525963"/>
          </a:xfrm>
        </p:spPr>
        <p:txBody>
          <a:bodyPr/>
          <a:lstStyle/>
          <a:p>
            <a:r>
              <a:rPr lang="en-US" altLang="zh-CN" dirty="0" err="1" smtClean="0"/>
              <a:t>Halton</a:t>
            </a:r>
            <a:r>
              <a:rPr lang="en-US" altLang="zh-CN" dirty="0" smtClean="0"/>
              <a:t> sequence: using 2  </a:t>
            </a:r>
            <a:r>
              <a:rPr lang="en-US" altLang="zh-CN" dirty="0"/>
              <a:t>Van der </a:t>
            </a:r>
            <a:r>
              <a:rPr lang="en-US" altLang="zh-CN" dirty="0" err="1"/>
              <a:t>Corput</a:t>
            </a:r>
            <a:r>
              <a:rPr lang="en-US" altLang="zh-CN" dirty="0"/>
              <a:t> </a:t>
            </a:r>
            <a:r>
              <a:rPr lang="en-US" altLang="zh-CN" dirty="0" smtClean="0"/>
              <a:t>sequences with different bases. For example:</a:t>
            </a:r>
          </a:p>
          <a:p>
            <a:pPr lvl="1"/>
            <a:r>
              <a:rPr lang="en-US" altLang="zh-CN" dirty="0"/>
              <a:t>[</a:t>
            </a:r>
            <a:r>
              <a:rPr lang="en-US" altLang="zh-CN" dirty="0" smtClean="0"/>
              <a:t>x, y] </a:t>
            </a:r>
            <a:r>
              <a:rPr lang="en-US" altLang="zh-CN" dirty="0"/>
              <a:t>= </a:t>
            </a:r>
            <a:r>
              <a:rPr lang="en-US" altLang="zh-CN" dirty="0" smtClean="0"/>
              <a:t>[</a:t>
            </a:r>
            <a:r>
              <a:rPr lang="en-US" altLang="zh-CN" dirty="0" err="1" smtClean="0"/>
              <a:t>vd</a:t>
            </a:r>
            <a:r>
              <a:rPr lang="en-US" altLang="zh-CN" dirty="0" smtClean="0"/>
              <a:t>(k,2</a:t>
            </a:r>
            <a:r>
              <a:rPr lang="en-US" altLang="zh-CN" dirty="0"/>
              <a:t>), </a:t>
            </a:r>
            <a:r>
              <a:rPr lang="en-US" altLang="zh-CN" dirty="0" err="1"/>
              <a:t>vd</a:t>
            </a:r>
            <a:r>
              <a:rPr lang="en-US" altLang="zh-CN" dirty="0"/>
              <a:t>(k,3</a:t>
            </a:r>
            <a:r>
              <a:rPr lang="en-US" altLang="zh-CN" dirty="0" smtClean="0"/>
              <a:t>)]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4518" y="2891358"/>
            <a:ext cx="3273946" cy="3273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8965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Unit Hypercube [0, 1]</a:t>
            </a:r>
            <a:r>
              <a:rPr lang="en-US" altLang="zh-CN" i="1" baseline="30000" dirty="0" smtClean="0"/>
              <a:t>n</a:t>
            </a:r>
            <a:endParaRPr lang="zh-CN" altLang="en-US" i="1" baseline="30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Generally we can generate </a:t>
            </a:r>
            <a:r>
              <a:rPr lang="en-US" altLang="zh-CN" dirty="0" err="1"/>
              <a:t>Halton</a:t>
            </a:r>
            <a:r>
              <a:rPr lang="en-US" altLang="zh-CN" dirty="0"/>
              <a:t> sequence in a unit hypercube </a:t>
            </a:r>
            <a:r>
              <a:rPr lang="en-US" altLang="zh-CN" dirty="0">
                <a:solidFill>
                  <a:srgbClr val="0070C0"/>
                </a:solidFill>
              </a:rPr>
              <a:t>[0, 1]</a:t>
            </a:r>
            <a:r>
              <a:rPr lang="en-US" altLang="zh-CN" i="1" baseline="30000" dirty="0">
                <a:solidFill>
                  <a:srgbClr val="0070C0"/>
                </a:solidFill>
              </a:rPr>
              <a:t>n</a:t>
            </a:r>
          </a:p>
          <a:p>
            <a:pPr lvl="1"/>
            <a:r>
              <a:rPr lang="en-US" altLang="zh-CN" dirty="0"/>
              <a:t> [x</a:t>
            </a:r>
            <a:r>
              <a:rPr lang="en-US" altLang="zh-CN" baseline="-25000" dirty="0"/>
              <a:t>1</a:t>
            </a:r>
            <a:r>
              <a:rPr lang="en-US" altLang="zh-CN" dirty="0"/>
              <a:t>, x</a:t>
            </a:r>
            <a:r>
              <a:rPr lang="en-US" altLang="zh-CN" baseline="-25000" dirty="0"/>
              <a:t>2</a:t>
            </a:r>
            <a:r>
              <a:rPr lang="en-US" altLang="zh-CN" dirty="0"/>
              <a:t>, x</a:t>
            </a:r>
            <a:r>
              <a:rPr lang="en-US" altLang="zh-CN" baseline="-25000" dirty="0"/>
              <a:t>3</a:t>
            </a:r>
            <a:r>
              <a:rPr lang="en-US" altLang="zh-CN" dirty="0"/>
              <a:t>, …, </a:t>
            </a:r>
            <a:r>
              <a:rPr lang="en-US" altLang="zh-CN" dirty="0" err="1"/>
              <a:t>x</a:t>
            </a:r>
            <a:r>
              <a:rPr lang="en-US" altLang="zh-CN" baseline="-25000" dirty="0" err="1"/>
              <a:t>n</a:t>
            </a:r>
            <a:r>
              <a:rPr lang="en-US" altLang="zh-CN" dirty="0"/>
              <a:t>] = [</a:t>
            </a:r>
            <a:r>
              <a:rPr lang="en-US" altLang="zh-CN" dirty="0" err="1"/>
              <a:t>vd</a:t>
            </a:r>
            <a:r>
              <a:rPr lang="en-US" altLang="zh-CN" dirty="0"/>
              <a:t>(k,b</a:t>
            </a:r>
            <a:r>
              <a:rPr lang="en-US" altLang="zh-CN" baseline="-25000" dirty="0"/>
              <a:t>1</a:t>
            </a:r>
            <a:r>
              <a:rPr lang="en-US" altLang="zh-CN" dirty="0"/>
              <a:t>), </a:t>
            </a:r>
            <a:r>
              <a:rPr lang="en-US" altLang="zh-CN" dirty="0" err="1"/>
              <a:t>vd</a:t>
            </a:r>
            <a:r>
              <a:rPr lang="en-US" altLang="zh-CN" dirty="0"/>
              <a:t>(k,b</a:t>
            </a:r>
            <a:r>
              <a:rPr lang="en-US" altLang="zh-CN" baseline="-25000" dirty="0"/>
              <a:t>2</a:t>
            </a:r>
            <a:r>
              <a:rPr lang="en-US" altLang="zh-CN" dirty="0"/>
              <a:t>), … </a:t>
            </a:r>
            <a:r>
              <a:rPr lang="en-US" altLang="zh-CN" dirty="0" err="1"/>
              <a:t>vd</a:t>
            </a:r>
            <a:r>
              <a:rPr lang="en-US" altLang="zh-CN" dirty="0"/>
              <a:t>(</a:t>
            </a:r>
            <a:r>
              <a:rPr lang="en-US" altLang="zh-CN" dirty="0" err="1"/>
              <a:t>k,b</a:t>
            </a:r>
            <a:r>
              <a:rPr lang="en-US" altLang="zh-CN" baseline="-25000" dirty="0" err="1"/>
              <a:t>n</a:t>
            </a:r>
            <a:r>
              <a:rPr lang="en-US" altLang="zh-CN" dirty="0"/>
              <a:t>)]</a:t>
            </a:r>
            <a:endParaRPr lang="en-US" altLang="zh-CN" baseline="-25000" dirty="0"/>
          </a:p>
          <a:p>
            <a:r>
              <a:rPr lang="en-US" altLang="zh-CN" dirty="0" smtClean="0"/>
              <a:t>A wide range of applications on Quasi-Monte Carlo Methods (QMC).</a:t>
            </a:r>
          </a:p>
          <a:p>
            <a:pPr marL="0" indent="0">
              <a:buNone/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22928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Unit Circle S</a:t>
            </a:r>
            <a:r>
              <a:rPr lang="en-US" altLang="zh-CN" baseline="30000" dirty="0" smtClean="0"/>
              <a:t>1</a:t>
            </a:r>
            <a:endParaRPr lang="zh-CN" altLang="en-US" baseline="30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Can be generated by mapping the </a:t>
            </a:r>
            <a:r>
              <a:rPr lang="en-US" altLang="zh-CN" dirty="0"/>
              <a:t>Van der </a:t>
            </a:r>
            <a:r>
              <a:rPr lang="en-US" altLang="zh-CN" dirty="0" err="1"/>
              <a:t>Corput</a:t>
            </a:r>
            <a:r>
              <a:rPr lang="en-US" altLang="zh-CN" dirty="0"/>
              <a:t> </a:t>
            </a:r>
            <a:r>
              <a:rPr lang="en-US" altLang="zh-CN" dirty="0" smtClean="0"/>
              <a:t>sequence to [0, 2</a:t>
            </a:r>
            <a:r>
              <a:rPr lang="el-GR" altLang="zh-CN" dirty="0" smtClean="0">
                <a:sym typeface="Symbol"/>
              </a:rPr>
              <a:t>π</a:t>
            </a:r>
            <a:r>
              <a:rPr lang="en-US" altLang="zh-CN" dirty="0" smtClean="0"/>
              <a:t>]:</a:t>
            </a:r>
          </a:p>
          <a:p>
            <a:pPr lvl="1"/>
            <a:r>
              <a:rPr lang="en-US" altLang="zh-CN" dirty="0" smtClean="0"/>
              <a:t> </a:t>
            </a:r>
            <a:r>
              <a:rPr lang="en-US" altLang="zh-CN" dirty="0" smtClean="0">
                <a:sym typeface="Symbol"/>
              </a:rPr>
              <a:t> = 2</a:t>
            </a:r>
            <a:r>
              <a:rPr lang="el-GR" altLang="zh-CN" dirty="0" smtClean="0">
                <a:sym typeface="Symbol"/>
              </a:rPr>
              <a:t>π</a:t>
            </a:r>
            <a:r>
              <a:rPr lang="en-US" altLang="zh-CN" dirty="0" smtClean="0">
                <a:sym typeface="Symbol"/>
              </a:rPr>
              <a:t> * </a:t>
            </a:r>
            <a:r>
              <a:rPr lang="en-US" altLang="zh-CN" dirty="0" err="1" smtClean="0">
                <a:sym typeface="Symbol"/>
              </a:rPr>
              <a:t>vd</a:t>
            </a:r>
            <a:r>
              <a:rPr lang="en-US" altLang="zh-CN" dirty="0" smtClean="0">
                <a:sym typeface="Symbol"/>
              </a:rPr>
              <a:t>(k, b)</a:t>
            </a:r>
            <a:endParaRPr lang="en-US" altLang="zh-CN" dirty="0" smtClean="0"/>
          </a:p>
          <a:p>
            <a:pPr lvl="1"/>
            <a:r>
              <a:rPr lang="en-US" altLang="zh-CN" dirty="0"/>
              <a:t> </a:t>
            </a:r>
            <a:r>
              <a:rPr lang="en-US" altLang="zh-CN" dirty="0" smtClean="0"/>
              <a:t>[x, y] = [</a:t>
            </a:r>
            <a:r>
              <a:rPr lang="en-US" altLang="zh-CN" dirty="0" err="1" smtClean="0"/>
              <a:t>cos</a:t>
            </a:r>
            <a:r>
              <a:rPr lang="en-US" altLang="zh-CN" dirty="0" smtClean="0"/>
              <a:t>(</a:t>
            </a:r>
            <a:r>
              <a:rPr lang="en-US" altLang="zh-CN" dirty="0" smtClean="0">
                <a:sym typeface="Symbol"/>
              </a:rPr>
              <a:t>), </a:t>
            </a:r>
            <a:r>
              <a:rPr lang="en-US" altLang="zh-CN" dirty="0" smtClean="0"/>
              <a:t>sin(</a:t>
            </a:r>
            <a:r>
              <a:rPr lang="en-US" altLang="zh-CN" dirty="0" smtClean="0">
                <a:sym typeface="Symbol"/>
              </a:rPr>
              <a:t>)]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03515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Unit Sphere S</a:t>
            </a:r>
            <a:r>
              <a:rPr lang="en-US" altLang="zh-CN" baseline="30000" dirty="0"/>
              <a:t>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6707088" cy="4525963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/>
              <a:t>[z, x, y</a:t>
            </a:r>
            <a:r>
              <a:rPr lang="en-US" altLang="zh-CN" dirty="0" smtClean="0"/>
              <a:t>]</a:t>
            </a:r>
          </a:p>
          <a:p>
            <a:pPr marL="0" lvl="1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= </a:t>
            </a:r>
            <a:r>
              <a:rPr lang="en-US" altLang="zh-CN" dirty="0"/>
              <a:t>[</a:t>
            </a:r>
            <a:r>
              <a:rPr lang="en-US" altLang="zh-CN" dirty="0" err="1"/>
              <a:t>cos</a:t>
            </a:r>
            <a:r>
              <a:rPr lang="en-US" altLang="zh-CN" dirty="0"/>
              <a:t>(</a:t>
            </a:r>
            <a:r>
              <a:rPr lang="en-US" altLang="zh-CN" dirty="0">
                <a:sym typeface="Symbol"/>
              </a:rPr>
              <a:t>) , </a:t>
            </a:r>
            <a:r>
              <a:rPr lang="en-US" altLang="zh-CN" dirty="0"/>
              <a:t>sin(</a:t>
            </a:r>
            <a:r>
              <a:rPr lang="en-US" altLang="zh-CN" dirty="0">
                <a:sym typeface="Symbol"/>
              </a:rPr>
              <a:t></a:t>
            </a:r>
            <a:r>
              <a:rPr lang="en-US" altLang="zh-CN" dirty="0"/>
              <a:t>) </a:t>
            </a:r>
            <a:r>
              <a:rPr lang="en-US" altLang="zh-CN" dirty="0" err="1"/>
              <a:t>cos</a:t>
            </a:r>
            <a:r>
              <a:rPr lang="en-US" altLang="zh-CN" dirty="0"/>
              <a:t>(</a:t>
            </a:r>
            <a:r>
              <a:rPr lang="en-US" altLang="zh-CN" dirty="0">
                <a:sym typeface="Symbol"/>
              </a:rPr>
              <a:t></a:t>
            </a:r>
            <a:r>
              <a:rPr lang="en-US" altLang="zh-CN" dirty="0"/>
              <a:t>), sin(</a:t>
            </a:r>
            <a:r>
              <a:rPr lang="en-US" altLang="zh-CN" dirty="0">
                <a:sym typeface="Symbol"/>
              </a:rPr>
              <a:t></a:t>
            </a:r>
            <a:r>
              <a:rPr lang="en-US" altLang="zh-CN" dirty="0"/>
              <a:t>) sin(</a:t>
            </a:r>
            <a:r>
              <a:rPr lang="en-US" altLang="zh-CN" dirty="0">
                <a:sym typeface="Symbol"/>
              </a:rPr>
              <a:t></a:t>
            </a:r>
            <a:r>
              <a:rPr lang="en-US" altLang="zh-CN" dirty="0"/>
              <a:t>)]</a:t>
            </a:r>
          </a:p>
          <a:p>
            <a:pPr marL="0" lvl="1" indent="0">
              <a:buNone/>
            </a:pPr>
            <a:r>
              <a:rPr lang="en-US" altLang="zh-CN" dirty="0"/>
              <a:t>    </a:t>
            </a:r>
            <a:r>
              <a:rPr lang="en-US" altLang="zh-CN" dirty="0" smtClean="0"/>
              <a:t>= </a:t>
            </a:r>
            <a:r>
              <a:rPr lang="en-US" altLang="zh-CN" dirty="0"/>
              <a:t>[z, </a:t>
            </a:r>
            <a:r>
              <a:rPr lang="en-US" altLang="zh-CN" dirty="0" smtClean="0">
                <a:sym typeface="Symbol"/>
              </a:rPr>
              <a:t></a:t>
            </a:r>
            <a:r>
              <a:rPr lang="en-US" altLang="zh-CN" dirty="0" smtClean="0"/>
              <a:t>(</a:t>
            </a:r>
            <a:r>
              <a:rPr lang="en-US" altLang="zh-CN" dirty="0"/>
              <a:t>1-z</a:t>
            </a:r>
            <a:r>
              <a:rPr lang="en-US" altLang="zh-CN" baseline="30000" dirty="0"/>
              <a:t>2</a:t>
            </a:r>
            <a:r>
              <a:rPr lang="en-US" altLang="zh-CN" dirty="0"/>
              <a:t>) </a:t>
            </a:r>
            <a:r>
              <a:rPr lang="en-US" altLang="zh-CN" dirty="0" err="1"/>
              <a:t>cos</a:t>
            </a:r>
            <a:r>
              <a:rPr lang="en-US" altLang="zh-CN" dirty="0"/>
              <a:t>(</a:t>
            </a:r>
            <a:r>
              <a:rPr lang="en-US" altLang="zh-CN" dirty="0">
                <a:sym typeface="Symbol"/>
              </a:rPr>
              <a:t></a:t>
            </a:r>
            <a:r>
              <a:rPr lang="en-US" altLang="zh-CN" dirty="0"/>
              <a:t>), </a:t>
            </a:r>
            <a:r>
              <a:rPr lang="en-US" altLang="zh-CN" dirty="0">
                <a:sym typeface="Symbol"/>
              </a:rPr>
              <a:t></a:t>
            </a:r>
            <a:r>
              <a:rPr lang="en-US" altLang="zh-CN" dirty="0" smtClean="0"/>
              <a:t>(1-z</a:t>
            </a:r>
            <a:r>
              <a:rPr lang="en-US" altLang="zh-CN" baseline="30000" dirty="0" smtClean="0"/>
              <a:t>2</a:t>
            </a:r>
            <a:r>
              <a:rPr lang="en-US" altLang="zh-CN" dirty="0"/>
              <a:t>) sin(</a:t>
            </a:r>
            <a:r>
              <a:rPr lang="en-US" altLang="zh-CN" dirty="0">
                <a:sym typeface="Symbol"/>
              </a:rPr>
              <a:t></a:t>
            </a:r>
            <a:r>
              <a:rPr lang="en-US" altLang="zh-CN" dirty="0"/>
              <a:t>)]</a:t>
            </a:r>
          </a:p>
          <a:p>
            <a:r>
              <a:rPr lang="en-US" altLang="zh-CN" dirty="0">
                <a:sym typeface="Symbol"/>
              </a:rPr>
              <a:t> = 2</a:t>
            </a:r>
            <a:r>
              <a:rPr lang="el-GR" altLang="zh-CN" dirty="0">
                <a:sym typeface="Symbol"/>
              </a:rPr>
              <a:t>π</a:t>
            </a:r>
            <a:r>
              <a:rPr lang="en-US" altLang="zh-CN" dirty="0">
                <a:sym typeface="Symbol"/>
              </a:rPr>
              <a:t> * </a:t>
            </a:r>
            <a:r>
              <a:rPr lang="en-US" altLang="zh-CN" dirty="0" err="1">
                <a:sym typeface="Symbol"/>
              </a:rPr>
              <a:t>vd</a:t>
            </a:r>
            <a:r>
              <a:rPr lang="en-US" altLang="zh-CN" dirty="0">
                <a:sym typeface="Symbol"/>
              </a:rPr>
              <a:t>(k, b</a:t>
            </a:r>
            <a:r>
              <a:rPr lang="en-US" altLang="zh-CN" baseline="-25000" dirty="0">
                <a:sym typeface="Symbol"/>
              </a:rPr>
              <a:t>1</a:t>
            </a:r>
            <a:r>
              <a:rPr lang="en-US" altLang="zh-CN" dirty="0">
                <a:sym typeface="Symbol"/>
              </a:rPr>
              <a:t>)   % map to </a:t>
            </a:r>
            <a:r>
              <a:rPr lang="en-US" altLang="zh-CN" dirty="0"/>
              <a:t>[0, 2</a:t>
            </a:r>
            <a:r>
              <a:rPr lang="el-GR" altLang="zh-CN" dirty="0">
                <a:sym typeface="Symbol"/>
              </a:rPr>
              <a:t>π</a:t>
            </a:r>
            <a:r>
              <a:rPr lang="en-US" altLang="zh-CN" dirty="0"/>
              <a:t>]</a:t>
            </a:r>
            <a:endParaRPr lang="en-US" altLang="zh-CN" dirty="0">
              <a:sym typeface="Symbol"/>
            </a:endParaRPr>
          </a:p>
          <a:p>
            <a:r>
              <a:rPr lang="en-US" altLang="zh-CN" dirty="0">
                <a:sym typeface="Symbol"/>
              </a:rPr>
              <a:t>z = 2*</a:t>
            </a:r>
            <a:r>
              <a:rPr lang="en-US" altLang="zh-CN" dirty="0" err="1">
                <a:sym typeface="Symbol"/>
              </a:rPr>
              <a:t>vd</a:t>
            </a:r>
            <a:r>
              <a:rPr lang="en-US" altLang="zh-CN" dirty="0">
                <a:sym typeface="Symbol"/>
              </a:rPr>
              <a:t>(k, b</a:t>
            </a:r>
            <a:r>
              <a:rPr lang="en-US" altLang="zh-CN" baseline="-25000" dirty="0">
                <a:sym typeface="Symbol"/>
              </a:rPr>
              <a:t>2</a:t>
            </a:r>
            <a:r>
              <a:rPr lang="en-US" altLang="zh-CN" dirty="0"/>
              <a:t>) – 1  % map to [-1, 1]</a:t>
            </a:r>
          </a:p>
          <a:p>
            <a:r>
              <a:rPr lang="en-US" altLang="zh-CN" dirty="0" smtClean="0"/>
              <a:t>Has been applied for computer graphic </a:t>
            </a:r>
            <a:r>
              <a:rPr lang="en-US" altLang="zh-CN" dirty="0"/>
              <a:t>applications [</a:t>
            </a:r>
            <a:r>
              <a:rPr lang="en-US" altLang="zh-CN" dirty="0" err="1"/>
              <a:t>WongLuk</a:t>
            </a:r>
            <a:r>
              <a:rPr lang="en-US" altLang="zh-CN" dirty="0"/>
              <a:t> 97].</a:t>
            </a: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4" name="Picture 2" descr="http://www.cse.cuhk.edu.hk/~ttwong/papers/udpoint/thammer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573016"/>
            <a:ext cx="2304256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793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Spheres </a:t>
            </a:r>
            <a:r>
              <a:rPr lang="en-US" altLang="zh-CN" dirty="0" err="1" smtClean="0"/>
              <a:t>S</a:t>
            </a:r>
            <a:r>
              <a:rPr lang="en-US" altLang="zh-CN" i="1" baseline="30000" dirty="0" err="1" smtClean="0"/>
              <a:t>n</a:t>
            </a:r>
            <a:r>
              <a:rPr lang="en-US" altLang="zh-CN" dirty="0" smtClean="0"/>
              <a:t> and SO(3)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 smtClean="0"/>
              <a:t>Random sequences:</a:t>
            </a:r>
          </a:p>
          <a:p>
            <a:pPr lvl="1"/>
            <a:r>
              <a:rPr lang="en-US" altLang="zh-CN" dirty="0"/>
              <a:t>To generate </a:t>
            </a:r>
            <a:r>
              <a:rPr lang="en-US" altLang="zh-CN" dirty="0" smtClean="0"/>
              <a:t>random </a:t>
            </a:r>
            <a:r>
              <a:rPr lang="en-US" altLang="zh-CN" dirty="0"/>
              <a:t>points on </a:t>
            </a:r>
            <a:r>
              <a:rPr lang="en-US" altLang="zh-CN" dirty="0" err="1" smtClean="0">
                <a:solidFill>
                  <a:srgbClr val="0070C0"/>
                </a:solidFill>
              </a:rPr>
              <a:t>S</a:t>
            </a:r>
            <a:r>
              <a:rPr lang="en-US" altLang="zh-CN" i="1" baseline="30000" dirty="0" err="1" smtClean="0">
                <a:solidFill>
                  <a:srgbClr val="0070C0"/>
                </a:solidFill>
              </a:rPr>
              <a:t>n</a:t>
            </a:r>
            <a:r>
              <a:rPr lang="en-US" altLang="zh-CN" dirty="0" smtClean="0"/>
              <a:t>, </a:t>
            </a:r>
            <a:r>
              <a:rPr lang="en-US" altLang="zh-CN" dirty="0"/>
              <a:t>spherical symmetry of the multidimensional Gaussian density function can be </a:t>
            </a:r>
            <a:r>
              <a:rPr lang="en-US" altLang="zh-CN" dirty="0" smtClean="0"/>
              <a:t>exploited. </a:t>
            </a:r>
          </a:p>
          <a:p>
            <a:pPr lvl="1"/>
            <a:r>
              <a:rPr lang="en-US" altLang="zh-CN" dirty="0" smtClean="0"/>
              <a:t>Then </a:t>
            </a:r>
            <a:r>
              <a:rPr lang="en-US" altLang="zh-CN" dirty="0"/>
              <a:t>the normalized vector (</a:t>
            </a:r>
            <a:r>
              <a:rPr lang="en-US" altLang="zh-CN" dirty="0">
                <a:solidFill>
                  <a:srgbClr val="0070C0"/>
                </a:solidFill>
              </a:rPr>
              <a:t>x</a:t>
            </a:r>
            <a:r>
              <a:rPr lang="en-US" altLang="zh-CN" baseline="-25000" dirty="0">
                <a:solidFill>
                  <a:srgbClr val="0070C0"/>
                </a:solidFill>
              </a:rPr>
              <a:t>i</a:t>
            </a:r>
            <a:r>
              <a:rPr lang="en-US" altLang="zh-CN" dirty="0" smtClean="0">
                <a:solidFill>
                  <a:srgbClr val="0070C0"/>
                </a:solidFill>
              </a:rPr>
              <a:t>/</a:t>
            </a:r>
            <a:r>
              <a:rPr lang="en-US" altLang="zh-CN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||</a:t>
            </a:r>
            <a:r>
              <a:rPr lang="en-US" altLang="zh-CN" dirty="0" smtClean="0">
                <a:solidFill>
                  <a:srgbClr val="0070C0"/>
                </a:solidFill>
              </a:rPr>
              <a:t>x</a:t>
            </a:r>
            <a:r>
              <a:rPr lang="en-US" altLang="zh-CN" baseline="-25000" dirty="0" smtClean="0">
                <a:solidFill>
                  <a:srgbClr val="0070C0"/>
                </a:solidFill>
              </a:rPr>
              <a:t>i</a:t>
            </a:r>
            <a:r>
              <a:rPr lang="en-US" altLang="zh-CN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||</a:t>
            </a:r>
            <a:r>
              <a:rPr lang="en-US" altLang="zh-CN" dirty="0" smtClean="0"/>
              <a:t>) </a:t>
            </a:r>
            <a:r>
              <a:rPr lang="en-US" altLang="zh-CN" dirty="0"/>
              <a:t>is uniformly distributed over the </a:t>
            </a:r>
            <a:r>
              <a:rPr lang="en-US" altLang="zh-CN" dirty="0" err="1"/>
              <a:t>hypersphere</a:t>
            </a:r>
            <a:r>
              <a:rPr lang="en-US" altLang="zh-CN" dirty="0"/>
              <a:t> </a:t>
            </a:r>
            <a:r>
              <a:rPr lang="en-US" altLang="zh-CN" dirty="0" err="1" smtClean="0">
                <a:solidFill>
                  <a:srgbClr val="0070C0"/>
                </a:solidFill>
              </a:rPr>
              <a:t>S</a:t>
            </a:r>
            <a:r>
              <a:rPr lang="en-US" altLang="zh-CN" i="1" baseline="30000" dirty="0" err="1" smtClean="0">
                <a:solidFill>
                  <a:srgbClr val="0070C0"/>
                </a:solidFill>
              </a:rPr>
              <a:t>n</a:t>
            </a:r>
            <a:r>
              <a:rPr lang="en-US" altLang="zh-CN" dirty="0" smtClean="0"/>
              <a:t>.</a:t>
            </a:r>
          </a:p>
          <a:p>
            <a:pPr marL="457200" lvl="1" indent="0">
              <a:buNone/>
            </a:pPr>
            <a:r>
              <a:rPr lang="en-US" altLang="zh-CN" dirty="0" smtClean="0"/>
              <a:t> [Fishman</a:t>
            </a:r>
            <a:r>
              <a:rPr lang="en-US" altLang="zh-CN" dirty="0"/>
              <a:t>, G. F. (1996</a:t>
            </a:r>
            <a:r>
              <a:rPr lang="en-US" altLang="zh-CN" dirty="0" smtClean="0"/>
              <a:t>)]</a:t>
            </a:r>
          </a:p>
          <a:p>
            <a:r>
              <a:rPr lang="en-US" altLang="zh-CN" dirty="0" smtClean="0"/>
              <a:t>Deterministic point sets</a:t>
            </a:r>
          </a:p>
          <a:p>
            <a:pPr lvl="1"/>
            <a:r>
              <a:rPr lang="en-US" altLang="zh-CN" dirty="0" smtClean="0"/>
              <a:t>Optimal discrepancy point sets for </a:t>
            </a:r>
            <a:r>
              <a:rPr lang="en-US" altLang="zh-CN" dirty="0" err="1" smtClean="0">
                <a:solidFill>
                  <a:srgbClr val="0070C0"/>
                </a:solidFill>
              </a:rPr>
              <a:t>S</a:t>
            </a:r>
            <a:r>
              <a:rPr lang="en-US" altLang="zh-CN" i="1" baseline="30000" dirty="0" err="1" smtClean="0">
                <a:solidFill>
                  <a:srgbClr val="0070C0"/>
                </a:solidFill>
              </a:rPr>
              <a:t>n</a:t>
            </a:r>
            <a:r>
              <a:rPr lang="en-US" altLang="zh-CN" dirty="0" smtClean="0"/>
              <a:t>, </a:t>
            </a:r>
            <a:r>
              <a:rPr lang="en-US" altLang="zh-CN" dirty="0" smtClean="0">
                <a:solidFill>
                  <a:srgbClr val="0070C0"/>
                </a:solidFill>
              </a:rPr>
              <a:t>SO(3)</a:t>
            </a:r>
          </a:p>
          <a:p>
            <a:pPr marL="457200" lvl="1" indent="0">
              <a:buNone/>
            </a:pPr>
            <a:r>
              <a:rPr lang="en-US" altLang="zh-CN" dirty="0" smtClean="0"/>
              <a:t>[</a:t>
            </a:r>
            <a:r>
              <a:rPr lang="en-US" altLang="zh-CN" dirty="0" err="1" smtClean="0"/>
              <a:t>Lubotzky</a:t>
            </a:r>
            <a:r>
              <a:rPr lang="en-US" altLang="zh-CN" dirty="0" smtClean="0"/>
              <a:t>, Phillips, </a:t>
            </a:r>
            <a:r>
              <a:rPr lang="en-US" altLang="zh-CN" dirty="0" err="1" smtClean="0"/>
              <a:t>Sarnak</a:t>
            </a:r>
            <a:r>
              <a:rPr lang="en-US" altLang="zh-CN" dirty="0" smtClean="0"/>
              <a:t> 86] [Mitchell 07]</a:t>
            </a:r>
          </a:p>
          <a:p>
            <a:r>
              <a:rPr lang="en-US" altLang="zh-CN" dirty="0" smtClean="0"/>
              <a:t>No </a:t>
            </a:r>
            <a:r>
              <a:rPr lang="en-US" altLang="zh-CN" dirty="0" err="1" smtClean="0"/>
              <a:t>Halton</a:t>
            </a:r>
            <a:r>
              <a:rPr lang="en-US" altLang="zh-CN" dirty="0" smtClean="0"/>
              <a:t> sequences to our knowledge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2390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Our approach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797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SO(3) or S</a:t>
            </a:r>
            <a:r>
              <a:rPr lang="en-US" altLang="zh-CN" baseline="30000" dirty="0" smtClean="0"/>
              <a:t>3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Hopf</a:t>
            </a:r>
            <a:r>
              <a:rPr lang="en-US" altLang="zh-CN" dirty="0" smtClean="0"/>
              <a:t> Coordinates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Spherical coordinates:</a:t>
            </a:r>
          </a:p>
          <a:p>
            <a:pPr lvl="1"/>
            <a:r>
              <a:rPr lang="en-US" altLang="zh-CN" dirty="0" smtClean="0"/>
              <a:t>x</a:t>
            </a:r>
            <a:r>
              <a:rPr lang="en-US" altLang="zh-CN" baseline="-25000" dirty="0" smtClean="0"/>
              <a:t>1</a:t>
            </a:r>
            <a:r>
              <a:rPr lang="en-US" altLang="zh-CN" dirty="0" smtClean="0"/>
              <a:t> </a:t>
            </a:r>
            <a:r>
              <a:rPr lang="en-US" altLang="zh-CN" dirty="0"/>
              <a:t>= </a:t>
            </a:r>
            <a:r>
              <a:rPr lang="en-US" altLang="zh-CN" dirty="0" err="1"/>
              <a:t>cos</a:t>
            </a:r>
            <a:r>
              <a:rPr lang="en-US" altLang="zh-CN" dirty="0"/>
              <a:t>(</a:t>
            </a:r>
            <a:r>
              <a:rPr lang="en-US" altLang="zh-CN" dirty="0">
                <a:sym typeface="Symbol"/>
              </a:rPr>
              <a:t></a:t>
            </a:r>
            <a:r>
              <a:rPr lang="en-US" altLang="zh-CN" baseline="-25000" dirty="0"/>
              <a:t>3</a:t>
            </a:r>
            <a:r>
              <a:rPr lang="en-US" altLang="zh-CN" dirty="0"/>
              <a:t>)</a:t>
            </a:r>
          </a:p>
          <a:p>
            <a:pPr lvl="1"/>
            <a:r>
              <a:rPr lang="en-US" altLang="zh-CN" dirty="0" smtClean="0"/>
              <a:t>x</a:t>
            </a:r>
            <a:r>
              <a:rPr lang="en-US" altLang="zh-CN" baseline="-25000" dirty="0" smtClean="0"/>
              <a:t>2</a:t>
            </a:r>
            <a:r>
              <a:rPr lang="en-US" altLang="zh-CN" dirty="0" smtClean="0"/>
              <a:t> </a:t>
            </a:r>
            <a:r>
              <a:rPr lang="en-US" altLang="zh-CN" dirty="0"/>
              <a:t>= sin(</a:t>
            </a:r>
            <a:r>
              <a:rPr lang="en-US" altLang="zh-CN" dirty="0">
                <a:sym typeface="Symbol"/>
              </a:rPr>
              <a:t></a:t>
            </a:r>
            <a:r>
              <a:rPr lang="en-US" altLang="zh-CN" baseline="-25000" dirty="0"/>
              <a:t>3</a:t>
            </a:r>
            <a:r>
              <a:rPr lang="en-US" altLang="zh-CN" dirty="0"/>
              <a:t>) </a:t>
            </a:r>
            <a:r>
              <a:rPr lang="en-US" altLang="zh-CN" dirty="0" err="1"/>
              <a:t>cos</a:t>
            </a:r>
            <a:r>
              <a:rPr lang="en-US" altLang="zh-CN" dirty="0"/>
              <a:t>(</a:t>
            </a:r>
            <a:r>
              <a:rPr lang="en-US" altLang="zh-CN" dirty="0">
                <a:sym typeface="Symbol"/>
              </a:rPr>
              <a:t></a:t>
            </a:r>
            <a:r>
              <a:rPr lang="en-US" altLang="zh-CN" baseline="-25000" dirty="0"/>
              <a:t>2</a:t>
            </a:r>
            <a:r>
              <a:rPr lang="en-US" altLang="zh-CN" dirty="0"/>
              <a:t>)</a:t>
            </a:r>
          </a:p>
          <a:p>
            <a:pPr lvl="1"/>
            <a:r>
              <a:rPr lang="en-US" altLang="zh-CN" dirty="0" smtClean="0"/>
              <a:t>x</a:t>
            </a:r>
            <a:r>
              <a:rPr lang="en-US" altLang="zh-CN" baseline="-25000" dirty="0" smtClean="0"/>
              <a:t>3</a:t>
            </a:r>
            <a:r>
              <a:rPr lang="en-US" altLang="zh-CN" dirty="0" smtClean="0"/>
              <a:t> </a:t>
            </a:r>
            <a:r>
              <a:rPr lang="en-US" altLang="zh-CN" dirty="0"/>
              <a:t>= sin(</a:t>
            </a:r>
            <a:r>
              <a:rPr lang="en-US" altLang="zh-CN" dirty="0">
                <a:sym typeface="Symbol"/>
              </a:rPr>
              <a:t></a:t>
            </a:r>
            <a:r>
              <a:rPr lang="en-US" altLang="zh-CN" baseline="-25000" dirty="0"/>
              <a:t>3</a:t>
            </a:r>
            <a:r>
              <a:rPr lang="en-US" altLang="zh-CN" dirty="0"/>
              <a:t>) sin(</a:t>
            </a:r>
            <a:r>
              <a:rPr lang="en-US" altLang="zh-CN" dirty="0">
                <a:sym typeface="Symbol"/>
              </a:rPr>
              <a:t></a:t>
            </a:r>
            <a:r>
              <a:rPr lang="en-US" altLang="zh-CN" baseline="-25000" dirty="0"/>
              <a:t>2</a:t>
            </a:r>
            <a:r>
              <a:rPr lang="en-US" altLang="zh-CN" dirty="0"/>
              <a:t>) </a:t>
            </a:r>
            <a:r>
              <a:rPr lang="en-US" altLang="zh-CN" dirty="0" err="1"/>
              <a:t>cos</a:t>
            </a:r>
            <a:r>
              <a:rPr lang="en-US" altLang="zh-CN" dirty="0"/>
              <a:t>(</a:t>
            </a:r>
            <a:r>
              <a:rPr lang="en-US" altLang="zh-CN" dirty="0">
                <a:sym typeface="Symbol"/>
              </a:rPr>
              <a:t></a:t>
            </a:r>
            <a:r>
              <a:rPr lang="en-US" altLang="zh-CN" baseline="-25000" dirty="0"/>
              <a:t>1</a:t>
            </a:r>
            <a:r>
              <a:rPr lang="en-US" altLang="zh-CN" dirty="0"/>
              <a:t>)</a:t>
            </a:r>
          </a:p>
          <a:p>
            <a:pPr lvl="1"/>
            <a:r>
              <a:rPr lang="en-US" altLang="zh-CN" dirty="0" smtClean="0"/>
              <a:t>x</a:t>
            </a:r>
            <a:r>
              <a:rPr lang="en-US" altLang="zh-CN" baseline="-25000" dirty="0" smtClean="0"/>
              <a:t>4</a:t>
            </a:r>
            <a:r>
              <a:rPr lang="en-US" altLang="zh-CN" dirty="0" smtClean="0"/>
              <a:t> </a:t>
            </a:r>
            <a:r>
              <a:rPr lang="en-US" altLang="zh-CN" dirty="0"/>
              <a:t>= sin(</a:t>
            </a:r>
            <a:r>
              <a:rPr lang="en-US" altLang="zh-CN" dirty="0">
                <a:sym typeface="Symbol"/>
              </a:rPr>
              <a:t></a:t>
            </a:r>
            <a:r>
              <a:rPr lang="en-US" altLang="zh-CN" baseline="-25000" dirty="0"/>
              <a:t>3</a:t>
            </a:r>
            <a:r>
              <a:rPr lang="en-US" altLang="zh-CN" dirty="0"/>
              <a:t>) sin(</a:t>
            </a:r>
            <a:r>
              <a:rPr lang="en-US" altLang="zh-CN" dirty="0">
                <a:sym typeface="Symbol"/>
              </a:rPr>
              <a:t></a:t>
            </a:r>
            <a:r>
              <a:rPr lang="en-US" altLang="zh-CN" baseline="-25000" dirty="0"/>
              <a:t>2</a:t>
            </a:r>
            <a:r>
              <a:rPr lang="en-US" altLang="zh-CN" dirty="0"/>
              <a:t>) sin(</a:t>
            </a:r>
            <a:r>
              <a:rPr lang="en-US" altLang="zh-CN" dirty="0">
                <a:sym typeface="Symbol"/>
              </a:rPr>
              <a:t></a:t>
            </a:r>
            <a:r>
              <a:rPr lang="en-US" altLang="zh-CN" baseline="-25000" dirty="0"/>
              <a:t>1</a:t>
            </a:r>
            <a:r>
              <a:rPr lang="en-US" altLang="zh-CN" dirty="0" smtClean="0"/>
              <a:t>)</a:t>
            </a:r>
          </a:p>
          <a:p>
            <a:r>
              <a:rPr lang="en-US" altLang="zh-CN" dirty="0" err="1"/>
              <a:t>Hopf</a:t>
            </a:r>
            <a:r>
              <a:rPr lang="en-US" altLang="zh-CN" dirty="0"/>
              <a:t> </a:t>
            </a:r>
            <a:r>
              <a:rPr lang="en-US" altLang="zh-CN" dirty="0" smtClean="0"/>
              <a:t>coordinates </a:t>
            </a:r>
            <a:r>
              <a:rPr lang="en-US" altLang="zh-CN" dirty="0"/>
              <a:t>(cf. </a:t>
            </a:r>
            <a:r>
              <a:rPr lang="en-US" altLang="zh-CN" dirty="0" err="1"/>
              <a:t>Yershova</a:t>
            </a:r>
            <a:r>
              <a:rPr lang="en-US" altLang="zh-CN" dirty="0"/>
              <a:t> et. al. 2010): </a:t>
            </a:r>
          </a:p>
          <a:p>
            <a:pPr lvl="1"/>
            <a:r>
              <a:rPr lang="en-US" altLang="zh-CN" dirty="0"/>
              <a:t>x</a:t>
            </a:r>
            <a:r>
              <a:rPr lang="en-US" altLang="zh-CN" baseline="-25000" dirty="0"/>
              <a:t>1</a:t>
            </a:r>
            <a:r>
              <a:rPr lang="en-US" altLang="zh-CN" dirty="0"/>
              <a:t> = </a:t>
            </a:r>
            <a:r>
              <a:rPr lang="en-US" altLang="zh-CN" dirty="0" err="1"/>
              <a:t>cos</a:t>
            </a:r>
            <a:r>
              <a:rPr lang="en-US" altLang="zh-CN" dirty="0"/>
              <a:t>(</a:t>
            </a:r>
            <a:r>
              <a:rPr lang="en-US" altLang="zh-CN" dirty="0">
                <a:sym typeface="Symbol"/>
              </a:rPr>
              <a:t></a:t>
            </a:r>
            <a:r>
              <a:rPr lang="en-US" altLang="zh-CN" dirty="0"/>
              <a:t>/2) </a:t>
            </a:r>
            <a:r>
              <a:rPr lang="en-US" altLang="zh-CN" dirty="0" err="1"/>
              <a:t>cos</a:t>
            </a:r>
            <a:r>
              <a:rPr lang="en-US" altLang="zh-CN" dirty="0"/>
              <a:t>(</a:t>
            </a:r>
            <a:r>
              <a:rPr lang="en-US" altLang="zh-CN" dirty="0">
                <a:sym typeface="Symbol"/>
              </a:rPr>
              <a:t></a:t>
            </a:r>
            <a:r>
              <a:rPr lang="en-US" altLang="zh-CN" dirty="0"/>
              <a:t>/2)</a:t>
            </a:r>
          </a:p>
          <a:p>
            <a:pPr lvl="1"/>
            <a:r>
              <a:rPr lang="en-US" altLang="zh-CN" dirty="0"/>
              <a:t>x</a:t>
            </a:r>
            <a:r>
              <a:rPr lang="en-US" altLang="zh-CN" baseline="-25000" dirty="0"/>
              <a:t>2</a:t>
            </a:r>
            <a:r>
              <a:rPr lang="en-US" altLang="zh-CN" dirty="0"/>
              <a:t> = </a:t>
            </a:r>
            <a:r>
              <a:rPr lang="en-US" altLang="zh-CN" dirty="0" err="1"/>
              <a:t>cos</a:t>
            </a:r>
            <a:r>
              <a:rPr lang="en-US" altLang="zh-CN" dirty="0"/>
              <a:t>(</a:t>
            </a:r>
            <a:r>
              <a:rPr lang="en-US" altLang="zh-CN" dirty="0">
                <a:sym typeface="Symbol"/>
              </a:rPr>
              <a:t></a:t>
            </a:r>
            <a:r>
              <a:rPr lang="en-US" altLang="zh-CN" dirty="0"/>
              <a:t>/2) sin(</a:t>
            </a:r>
            <a:r>
              <a:rPr lang="en-US" altLang="zh-CN" dirty="0">
                <a:sym typeface="Symbol"/>
              </a:rPr>
              <a:t></a:t>
            </a:r>
            <a:r>
              <a:rPr lang="en-US" altLang="zh-CN" dirty="0"/>
              <a:t>/2)</a:t>
            </a:r>
          </a:p>
          <a:p>
            <a:pPr lvl="1"/>
            <a:r>
              <a:rPr lang="en-US" altLang="zh-CN" dirty="0"/>
              <a:t>x</a:t>
            </a:r>
            <a:r>
              <a:rPr lang="en-US" altLang="zh-CN" baseline="-25000" dirty="0"/>
              <a:t>3</a:t>
            </a:r>
            <a:r>
              <a:rPr lang="en-US" altLang="zh-CN" dirty="0"/>
              <a:t> = sin(</a:t>
            </a:r>
            <a:r>
              <a:rPr lang="en-US" altLang="zh-CN" dirty="0">
                <a:sym typeface="Symbol"/>
              </a:rPr>
              <a:t></a:t>
            </a:r>
            <a:r>
              <a:rPr lang="en-US" altLang="zh-CN" dirty="0"/>
              <a:t>/2) </a:t>
            </a:r>
            <a:r>
              <a:rPr lang="en-US" altLang="zh-CN" dirty="0" err="1"/>
              <a:t>cos</a:t>
            </a:r>
            <a:r>
              <a:rPr lang="en-US" altLang="zh-CN" dirty="0"/>
              <a:t>(</a:t>
            </a:r>
            <a:r>
              <a:rPr lang="en-US" altLang="zh-CN" dirty="0">
                <a:sym typeface="Symbol"/>
              </a:rPr>
              <a:t></a:t>
            </a:r>
            <a:r>
              <a:rPr lang="en-US" altLang="zh-CN" dirty="0"/>
              <a:t> + </a:t>
            </a:r>
            <a:r>
              <a:rPr lang="en-US" altLang="zh-CN" dirty="0">
                <a:sym typeface="Symbol"/>
              </a:rPr>
              <a:t></a:t>
            </a:r>
            <a:r>
              <a:rPr lang="en-US" altLang="zh-CN" dirty="0"/>
              <a:t>/2)</a:t>
            </a:r>
          </a:p>
          <a:p>
            <a:pPr lvl="1"/>
            <a:r>
              <a:rPr lang="en-US" altLang="zh-CN" dirty="0"/>
              <a:t>x</a:t>
            </a:r>
            <a:r>
              <a:rPr lang="en-US" altLang="zh-CN" baseline="-25000" dirty="0"/>
              <a:t>4</a:t>
            </a:r>
            <a:r>
              <a:rPr lang="en-US" altLang="zh-CN" dirty="0"/>
              <a:t>  = sin(</a:t>
            </a:r>
            <a:r>
              <a:rPr lang="en-US" altLang="zh-CN" dirty="0">
                <a:sym typeface="Symbol"/>
              </a:rPr>
              <a:t></a:t>
            </a:r>
            <a:r>
              <a:rPr lang="en-US" altLang="zh-CN" dirty="0"/>
              <a:t>/2) sin(</a:t>
            </a:r>
            <a:r>
              <a:rPr lang="en-US" altLang="zh-CN" dirty="0">
                <a:sym typeface="Symbol"/>
              </a:rPr>
              <a:t></a:t>
            </a:r>
            <a:r>
              <a:rPr lang="en-US" altLang="zh-CN" dirty="0"/>
              <a:t> + </a:t>
            </a:r>
            <a:r>
              <a:rPr lang="en-US" altLang="zh-CN" dirty="0">
                <a:sym typeface="Symbol"/>
              </a:rPr>
              <a:t></a:t>
            </a:r>
            <a:r>
              <a:rPr lang="en-US" altLang="zh-CN" dirty="0"/>
              <a:t>/2</a:t>
            </a:r>
            <a:r>
              <a:rPr lang="en-US" altLang="zh-CN" dirty="0" smtClean="0"/>
              <a:t>) </a:t>
            </a:r>
            <a:endParaRPr lang="zh-CN" altLang="en-US" baseline="-25000" dirty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070C0"/>
                </a:solidFill>
              </a:rPr>
              <a:t>S</a:t>
            </a:r>
            <a:r>
              <a:rPr lang="en-US" altLang="zh-CN" baseline="30000" dirty="0" smtClean="0">
                <a:solidFill>
                  <a:srgbClr val="0070C0"/>
                </a:solidFill>
              </a:rPr>
              <a:t>3</a:t>
            </a:r>
            <a:r>
              <a:rPr lang="en-US" altLang="zh-CN" dirty="0" smtClean="0"/>
              <a:t> is a principal circle bundle over the </a:t>
            </a:r>
            <a:r>
              <a:rPr lang="en-US" altLang="zh-CN" dirty="0" smtClean="0">
                <a:solidFill>
                  <a:srgbClr val="0070C0"/>
                </a:solidFill>
              </a:rPr>
              <a:t>S</a:t>
            </a:r>
            <a:r>
              <a:rPr lang="en-US" altLang="zh-CN" baseline="30000" dirty="0" smtClean="0">
                <a:solidFill>
                  <a:srgbClr val="0070C0"/>
                </a:solidFill>
              </a:rPr>
              <a:t>2</a:t>
            </a:r>
            <a:r>
              <a:rPr lang="en-US" altLang="zh-CN" dirty="0" smtClean="0"/>
              <a:t>:</a:t>
            </a:r>
          </a:p>
        </p:txBody>
      </p:sp>
      <p:pic>
        <p:nvPicPr>
          <p:cNvPr id="1026" name="Picture 2" descr="https://upload.wikimedia.org/wikipedia/commons/thumb/b/ba/Hopfkeyrings.jpg/250px-Hopfkeyring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5126" y="2991966"/>
            <a:ext cx="238125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850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Hopf</a:t>
            </a:r>
            <a:r>
              <a:rPr lang="en-US" altLang="zh-CN" dirty="0" smtClean="0"/>
              <a:t> Coordinates for SO(3) or S</a:t>
            </a:r>
            <a:r>
              <a:rPr lang="en-US" altLang="zh-CN" baseline="30000" dirty="0" smtClean="0"/>
              <a:t>3</a:t>
            </a:r>
            <a:endParaRPr lang="zh-CN" altLang="en-US" baseline="30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Similar to the </a:t>
            </a:r>
            <a:r>
              <a:rPr lang="en-US" altLang="zh-CN" dirty="0" err="1" smtClean="0"/>
              <a:t>Halton</a:t>
            </a:r>
            <a:r>
              <a:rPr lang="en-US" altLang="zh-CN" dirty="0" smtClean="0"/>
              <a:t> </a:t>
            </a:r>
            <a:r>
              <a:rPr lang="en-US" altLang="zh-CN" dirty="0" smtClean="0"/>
              <a:t>sequence </a:t>
            </a:r>
            <a:r>
              <a:rPr lang="en-US" altLang="zh-CN" dirty="0" smtClean="0"/>
              <a:t>generation on </a:t>
            </a:r>
            <a:r>
              <a:rPr lang="en-US" altLang="zh-CN" dirty="0" smtClean="0">
                <a:solidFill>
                  <a:srgbClr val="0070C0"/>
                </a:solidFill>
              </a:rPr>
              <a:t>S</a:t>
            </a:r>
            <a:r>
              <a:rPr lang="en-US" altLang="zh-CN" baseline="30000" dirty="0" smtClean="0">
                <a:solidFill>
                  <a:srgbClr val="0070C0"/>
                </a:solidFill>
              </a:rPr>
              <a:t>2</a:t>
            </a:r>
            <a:r>
              <a:rPr lang="en-US" altLang="zh-CN" dirty="0" smtClean="0"/>
              <a:t>, we perform the mapping:</a:t>
            </a:r>
          </a:p>
          <a:p>
            <a:pPr lvl="1"/>
            <a:r>
              <a:rPr lang="en-US" altLang="zh-CN" dirty="0">
                <a:sym typeface="Symbol"/>
              </a:rPr>
              <a:t></a:t>
            </a:r>
            <a:r>
              <a:rPr lang="en-US" altLang="zh-CN" dirty="0" smtClean="0">
                <a:sym typeface="Symbol"/>
              </a:rPr>
              <a:t> </a:t>
            </a:r>
            <a:r>
              <a:rPr lang="en-US" altLang="zh-CN" dirty="0">
                <a:sym typeface="Symbol"/>
              </a:rPr>
              <a:t>= 2</a:t>
            </a:r>
            <a:r>
              <a:rPr lang="el-GR" altLang="zh-CN" dirty="0">
                <a:sym typeface="Symbol"/>
              </a:rPr>
              <a:t>π</a:t>
            </a:r>
            <a:r>
              <a:rPr lang="en-US" altLang="zh-CN" dirty="0">
                <a:sym typeface="Symbol"/>
              </a:rPr>
              <a:t> * </a:t>
            </a:r>
            <a:r>
              <a:rPr lang="en-US" altLang="zh-CN" dirty="0" err="1">
                <a:sym typeface="Symbol"/>
              </a:rPr>
              <a:t>vd</a:t>
            </a:r>
            <a:r>
              <a:rPr lang="en-US" altLang="zh-CN" dirty="0">
                <a:sym typeface="Symbol"/>
              </a:rPr>
              <a:t>(k, b</a:t>
            </a:r>
            <a:r>
              <a:rPr lang="en-US" altLang="zh-CN" baseline="-25000" dirty="0">
                <a:sym typeface="Symbol"/>
              </a:rPr>
              <a:t>1</a:t>
            </a:r>
            <a:r>
              <a:rPr lang="en-US" altLang="zh-CN" dirty="0">
                <a:sym typeface="Symbol"/>
              </a:rPr>
              <a:t>)   % map to </a:t>
            </a:r>
            <a:r>
              <a:rPr lang="en-US" altLang="zh-CN" dirty="0"/>
              <a:t>[0, 2</a:t>
            </a:r>
            <a:r>
              <a:rPr lang="el-GR" altLang="zh-CN" dirty="0">
                <a:sym typeface="Symbol"/>
              </a:rPr>
              <a:t>π</a:t>
            </a:r>
            <a:r>
              <a:rPr lang="en-US" altLang="zh-CN" dirty="0" smtClean="0"/>
              <a:t>]</a:t>
            </a:r>
          </a:p>
          <a:p>
            <a:pPr lvl="1"/>
            <a:r>
              <a:rPr lang="en-US" altLang="zh-CN" dirty="0">
                <a:sym typeface="Symbol"/>
              </a:rPr>
              <a:t></a:t>
            </a:r>
            <a:r>
              <a:rPr lang="en-US" altLang="zh-CN" dirty="0" smtClean="0">
                <a:sym typeface="Symbol"/>
              </a:rPr>
              <a:t> </a:t>
            </a:r>
            <a:r>
              <a:rPr lang="en-US" altLang="zh-CN" dirty="0">
                <a:sym typeface="Symbol"/>
              </a:rPr>
              <a:t>= 2</a:t>
            </a:r>
            <a:r>
              <a:rPr lang="el-GR" altLang="zh-CN" dirty="0">
                <a:sym typeface="Symbol"/>
              </a:rPr>
              <a:t>π</a:t>
            </a:r>
            <a:r>
              <a:rPr lang="en-US" altLang="zh-CN" dirty="0">
                <a:sym typeface="Symbol"/>
              </a:rPr>
              <a:t> * </a:t>
            </a:r>
            <a:r>
              <a:rPr lang="en-US" altLang="zh-CN" dirty="0" err="1">
                <a:sym typeface="Symbol"/>
              </a:rPr>
              <a:t>vd</a:t>
            </a:r>
            <a:r>
              <a:rPr lang="en-US" altLang="zh-CN" dirty="0">
                <a:sym typeface="Symbol"/>
              </a:rPr>
              <a:t>(k, </a:t>
            </a:r>
            <a:r>
              <a:rPr lang="en-US" altLang="zh-CN" dirty="0" smtClean="0">
                <a:sym typeface="Symbol"/>
              </a:rPr>
              <a:t>b</a:t>
            </a:r>
            <a:r>
              <a:rPr lang="en-US" altLang="zh-CN" baseline="-25000" dirty="0" smtClean="0">
                <a:sym typeface="Symbol"/>
              </a:rPr>
              <a:t>2</a:t>
            </a:r>
            <a:r>
              <a:rPr lang="en-US" altLang="zh-CN" dirty="0" smtClean="0">
                <a:sym typeface="Symbol"/>
              </a:rPr>
              <a:t>)   </a:t>
            </a:r>
            <a:r>
              <a:rPr lang="en-US" altLang="zh-CN" dirty="0">
                <a:sym typeface="Symbol"/>
              </a:rPr>
              <a:t>% map to </a:t>
            </a:r>
            <a:r>
              <a:rPr lang="en-US" altLang="zh-CN" dirty="0"/>
              <a:t>[0, 2</a:t>
            </a:r>
            <a:r>
              <a:rPr lang="el-GR" altLang="zh-CN" dirty="0">
                <a:sym typeface="Symbol"/>
              </a:rPr>
              <a:t>π</a:t>
            </a:r>
            <a:r>
              <a:rPr lang="en-US" altLang="zh-CN" dirty="0" smtClean="0"/>
              <a:t>] for SO(3),  </a:t>
            </a:r>
          </a:p>
          <a:p>
            <a:pPr marL="457200" lvl="1" indent="0">
              <a:buNone/>
            </a:pPr>
            <a:r>
              <a:rPr lang="en-US" altLang="zh-CN" dirty="0" smtClean="0">
                <a:sym typeface="Symbol"/>
              </a:rPr>
              <a:t>or   </a:t>
            </a:r>
            <a:r>
              <a:rPr lang="en-US" altLang="zh-CN" dirty="0">
                <a:sym typeface="Symbol"/>
              </a:rPr>
              <a:t>= </a:t>
            </a:r>
            <a:r>
              <a:rPr lang="en-US" altLang="zh-CN" dirty="0" smtClean="0">
                <a:sym typeface="Symbol"/>
              </a:rPr>
              <a:t>4</a:t>
            </a:r>
            <a:r>
              <a:rPr lang="el-GR" altLang="zh-CN" dirty="0" smtClean="0">
                <a:sym typeface="Symbol"/>
              </a:rPr>
              <a:t>π</a:t>
            </a:r>
            <a:r>
              <a:rPr lang="en-US" altLang="zh-CN" dirty="0" smtClean="0">
                <a:sym typeface="Symbol"/>
              </a:rPr>
              <a:t> </a:t>
            </a:r>
            <a:r>
              <a:rPr lang="en-US" altLang="zh-CN" dirty="0">
                <a:sym typeface="Symbol"/>
              </a:rPr>
              <a:t>* </a:t>
            </a:r>
            <a:r>
              <a:rPr lang="en-US" altLang="zh-CN" dirty="0" err="1">
                <a:sym typeface="Symbol"/>
              </a:rPr>
              <a:t>vd</a:t>
            </a:r>
            <a:r>
              <a:rPr lang="en-US" altLang="zh-CN" dirty="0">
                <a:sym typeface="Symbol"/>
              </a:rPr>
              <a:t>(k, b</a:t>
            </a:r>
            <a:r>
              <a:rPr lang="en-US" altLang="zh-CN" baseline="-25000" dirty="0">
                <a:sym typeface="Symbol"/>
              </a:rPr>
              <a:t>2</a:t>
            </a:r>
            <a:r>
              <a:rPr lang="en-US" altLang="zh-CN" dirty="0">
                <a:sym typeface="Symbol"/>
              </a:rPr>
              <a:t>)   % map </a:t>
            </a:r>
            <a:r>
              <a:rPr lang="en-US" altLang="zh-CN" dirty="0" smtClean="0">
                <a:sym typeface="Symbol"/>
              </a:rPr>
              <a:t>to </a:t>
            </a:r>
            <a:r>
              <a:rPr lang="en-US" altLang="zh-CN" dirty="0" smtClean="0"/>
              <a:t>[0, 4</a:t>
            </a:r>
            <a:r>
              <a:rPr lang="el-GR" altLang="zh-CN" dirty="0" smtClean="0">
                <a:sym typeface="Symbol"/>
              </a:rPr>
              <a:t>π</a:t>
            </a:r>
            <a:r>
              <a:rPr lang="en-US" altLang="zh-CN" dirty="0" smtClean="0">
                <a:sym typeface="Symbol"/>
              </a:rPr>
              <a:t>] for S</a:t>
            </a:r>
            <a:r>
              <a:rPr lang="en-US" altLang="zh-CN" baseline="30000" dirty="0" smtClean="0">
                <a:sym typeface="Symbol"/>
              </a:rPr>
              <a:t>3</a:t>
            </a:r>
            <a:endParaRPr lang="en-US" altLang="zh-CN" baseline="30000" dirty="0">
              <a:sym typeface="Symbol"/>
            </a:endParaRPr>
          </a:p>
          <a:p>
            <a:pPr lvl="1"/>
            <a:r>
              <a:rPr lang="en-US" altLang="zh-CN" dirty="0">
                <a:sym typeface="Symbol"/>
              </a:rPr>
              <a:t>z = 2*</a:t>
            </a:r>
            <a:r>
              <a:rPr lang="en-US" altLang="zh-CN" dirty="0" err="1">
                <a:sym typeface="Symbol"/>
              </a:rPr>
              <a:t>vd</a:t>
            </a:r>
            <a:r>
              <a:rPr lang="en-US" altLang="zh-CN" dirty="0">
                <a:sym typeface="Symbol"/>
              </a:rPr>
              <a:t>(k, </a:t>
            </a:r>
            <a:r>
              <a:rPr lang="en-US" altLang="zh-CN" dirty="0" smtClean="0">
                <a:sym typeface="Symbol"/>
              </a:rPr>
              <a:t>b</a:t>
            </a:r>
            <a:r>
              <a:rPr lang="en-US" altLang="zh-CN" baseline="-25000" dirty="0" smtClean="0">
                <a:sym typeface="Symbol"/>
              </a:rPr>
              <a:t>3</a:t>
            </a:r>
            <a:r>
              <a:rPr lang="en-US" altLang="zh-CN" dirty="0" smtClean="0"/>
              <a:t>) </a:t>
            </a:r>
            <a:r>
              <a:rPr lang="en-US" altLang="zh-CN" dirty="0"/>
              <a:t>– 1  </a:t>
            </a:r>
            <a:r>
              <a:rPr lang="en-US" altLang="zh-CN" dirty="0" smtClean="0"/>
              <a:t> % </a:t>
            </a:r>
            <a:r>
              <a:rPr lang="en-US" altLang="zh-CN" dirty="0"/>
              <a:t>map to [-1, 1</a:t>
            </a:r>
            <a:r>
              <a:rPr lang="en-US" altLang="zh-CN" dirty="0" smtClean="0"/>
              <a:t>]</a:t>
            </a:r>
          </a:p>
          <a:p>
            <a:pPr lvl="1"/>
            <a:r>
              <a:rPr lang="en-US" altLang="zh-CN" dirty="0">
                <a:sym typeface="Symbol"/>
              </a:rPr>
              <a:t></a:t>
            </a:r>
            <a:r>
              <a:rPr lang="en-US" altLang="zh-CN" dirty="0" smtClean="0"/>
              <a:t> = cos</a:t>
            </a:r>
            <a:r>
              <a:rPr lang="en-US" altLang="zh-CN" baseline="30000" dirty="0" smtClean="0"/>
              <a:t>-1</a:t>
            </a:r>
            <a:r>
              <a:rPr lang="en-US" altLang="zh-CN" dirty="0" smtClean="0"/>
              <a:t>z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80649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10 Lines of MATLAB code </a:t>
            </a:r>
            <a:endParaRPr lang="zh-CN" altLang="en-US" baseline="30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altLang="zh-CN" b="1" dirty="0">
                <a:solidFill>
                  <a:srgbClr val="0000FF"/>
                </a:solidFill>
                <a:highlight>
                  <a:srgbClr val="FFFFFF"/>
                </a:highlight>
              </a:rPr>
              <a:t>function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[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s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]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=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sphere3_hopf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k</a:t>
            </a:r>
            <a:r>
              <a:rPr lang="en-US" altLang="zh-CN" b="1" dirty="0" err="1">
                <a:solidFill>
                  <a:srgbClr val="000080"/>
                </a:solidFill>
                <a:highlight>
                  <a:srgbClr val="FFFFFF"/>
                </a:highlight>
              </a:rPr>
              <a:t>,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b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)</a:t>
            </a:r>
            <a:endParaRPr lang="en-US" altLang="zh-CN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buNone/>
            </a:pPr>
            <a:r>
              <a:rPr lang="en-US" altLang="zh-CN" dirty="0">
                <a:solidFill>
                  <a:srgbClr val="008000"/>
                </a:solidFill>
                <a:highlight>
                  <a:srgbClr val="FFFFFF"/>
                </a:highlight>
              </a:rPr>
              <a:t>% sphere3_hopf   </a:t>
            </a:r>
            <a:r>
              <a:rPr lang="en-US" altLang="zh-CN" dirty="0" err="1">
                <a:solidFill>
                  <a:srgbClr val="008000"/>
                </a:solidFill>
                <a:highlight>
                  <a:srgbClr val="FFFFFF"/>
                </a:highlight>
              </a:rPr>
              <a:t>Halton</a:t>
            </a:r>
            <a:r>
              <a:rPr lang="en-US" altLang="zh-CN" dirty="0">
                <a:solidFill>
                  <a:srgbClr val="008000"/>
                </a:solidFill>
                <a:highlight>
                  <a:srgbClr val="FFFFFF"/>
                </a:highlight>
              </a:rPr>
              <a:t> sequence</a:t>
            </a:r>
            <a:endParaRPr lang="en-US" altLang="zh-CN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buNone/>
            </a:pPr>
            <a:r>
              <a:rPr lang="en-US" altLang="zh-CN" dirty="0" smtClean="0">
                <a:solidFill>
                  <a:srgbClr val="000000"/>
                </a:solidFill>
                <a:highlight>
                  <a:srgbClr val="FFFFFF"/>
                </a:highlight>
              </a:rPr>
              <a:t>phi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=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dirty="0">
                <a:solidFill>
                  <a:srgbClr val="FF8000"/>
                </a:solidFill>
                <a:highlight>
                  <a:srgbClr val="FFFFFF"/>
                </a:highlight>
              </a:rPr>
              <a:t>2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*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pi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*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vdcorput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k</a:t>
            </a:r>
            <a:r>
              <a:rPr lang="en-US" altLang="zh-CN" b="1" dirty="0" err="1">
                <a:solidFill>
                  <a:srgbClr val="000080"/>
                </a:solidFill>
                <a:highlight>
                  <a:srgbClr val="FFFFFF"/>
                </a:highlight>
              </a:rPr>
              <a:t>,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b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>
                <a:solidFill>
                  <a:srgbClr val="FF8000"/>
                </a:solidFill>
                <a:highlight>
                  <a:srgbClr val="FFFFFF"/>
                </a:highlight>
              </a:rPr>
              <a:t>1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));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  </a:t>
            </a:r>
            <a:r>
              <a:rPr lang="en-US" altLang="zh-CN" dirty="0">
                <a:solidFill>
                  <a:srgbClr val="008000"/>
                </a:solidFill>
                <a:highlight>
                  <a:srgbClr val="FFFFFF"/>
                </a:highlight>
              </a:rPr>
              <a:t>% map to [0, 2*pi]</a:t>
            </a:r>
            <a:endParaRPr lang="en-US" altLang="zh-CN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buNone/>
            </a:pP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psy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=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dirty="0">
                <a:solidFill>
                  <a:srgbClr val="FF8000"/>
                </a:solidFill>
                <a:highlight>
                  <a:srgbClr val="FFFFFF"/>
                </a:highlight>
              </a:rPr>
              <a:t>4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*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pi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*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vdcorput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k</a:t>
            </a:r>
            <a:r>
              <a:rPr lang="en-US" altLang="zh-CN" b="1" dirty="0" err="1">
                <a:solidFill>
                  <a:srgbClr val="000080"/>
                </a:solidFill>
                <a:highlight>
                  <a:srgbClr val="FFFFFF"/>
                </a:highlight>
              </a:rPr>
              <a:t>,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b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>
                <a:solidFill>
                  <a:srgbClr val="FF8000"/>
                </a:solidFill>
                <a:highlight>
                  <a:srgbClr val="FFFFFF"/>
                </a:highlight>
              </a:rPr>
              <a:t>2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));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  </a:t>
            </a:r>
            <a:r>
              <a:rPr lang="en-US" altLang="zh-CN" dirty="0">
                <a:solidFill>
                  <a:srgbClr val="008000"/>
                </a:solidFill>
                <a:highlight>
                  <a:srgbClr val="FFFFFF"/>
                </a:highlight>
              </a:rPr>
              <a:t>% map to [0, 4*pi]</a:t>
            </a:r>
            <a:endParaRPr lang="en-US" altLang="zh-CN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buNone/>
            </a:pP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z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=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dirty="0">
                <a:solidFill>
                  <a:srgbClr val="FF8000"/>
                </a:solidFill>
                <a:highlight>
                  <a:srgbClr val="FFFFFF"/>
                </a:highlight>
              </a:rPr>
              <a:t>2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*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vdcorput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k</a:t>
            </a:r>
            <a:r>
              <a:rPr lang="en-US" altLang="zh-CN" b="1" dirty="0" err="1">
                <a:solidFill>
                  <a:srgbClr val="000080"/>
                </a:solidFill>
                <a:highlight>
                  <a:srgbClr val="FFFFFF"/>
                </a:highlight>
              </a:rPr>
              <a:t>,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b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>
                <a:solidFill>
                  <a:srgbClr val="FF8000"/>
                </a:solidFill>
                <a:highlight>
                  <a:srgbClr val="FFFFFF"/>
                </a:highlight>
              </a:rPr>
              <a:t>3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))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-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dirty="0">
                <a:solidFill>
                  <a:srgbClr val="FF8000"/>
                </a:solidFill>
                <a:highlight>
                  <a:srgbClr val="FFFFFF"/>
                </a:highlight>
              </a:rPr>
              <a:t>1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;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   </a:t>
            </a:r>
            <a:r>
              <a:rPr lang="en-US" altLang="zh-CN" dirty="0">
                <a:solidFill>
                  <a:srgbClr val="008000"/>
                </a:solidFill>
                <a:highlight>
                  <a:srgbClr val="FFFFFF"/>
                </a:highlight>
              </a:rPr>
              <a:t>% map to [-1, 1]</a:t>
            </a:r>
            <a:endParaRPr lang="en-US" altLang="zh-CN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buNone/>
            </a:pP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theta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=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acos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z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);</a:t>
            </a:r>
            <a:endParaRPr lang="en-US" altLang="zh-CN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buNone/>
            </a:pP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cos_eta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=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cos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theta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/</a:t>
            </a:r>
            <a:r>
              <a:rPr lang="en-US" altLang="zh-CN" dirty="0">
                <a:solidFill>
                  <a:srgbClr val="FF8000"/>
                </a:solidFill>
                <a:highlight>
                  <a:srgbClr val="FFFFFF"/>
                </a:highlight>
              </a:rPr>
              <a:t>2</a:t>
            </a:r>
            <a:r>
              <a:rPr lang="en-US" altLang="zh-CN" b="1" dirty="0" smtClean="0">
                <a:solidFill>
                  <a:srgbClr val="000080"/>
                </a:solidFill>
                <a:highlight>
                  <a:srgbClr val="FFFFFF"/>
                </a:highlight>
              </a:rPr>
              <a:t>); </a:t>
            </a:r>
            <a:endParaRPr lang="en-US" altLang="zh-CN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buNone/>
            </a:pP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sin_eta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=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sin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theta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/</a:t>
            </a:r>
            <a:r>
              <a:rPr lang="en-US" altLang="zh-CN" dirty="0">
                <a:solidFill>
                  <a:srgbClr val="FF8000"/>
                </a:solidFill>
                <a:highlight>
                  <a:srgbClr val="FFFFFF"/>
                </a:highlight>
              </a:rPr>
              <a:t>2</a:t>
            </a:r>
            <a:r>
              <a:rPr lang="en-US" altLang="zh-CN" b="1" dirty="0" smtClean="0">
                <a:solidFill>
                  <a:srgbClr val="000080"/>
                </a:solidFill>
                <a:highlight>
                  <a:srgbClr val="FFFFFF"/>
                </a:highlight>
              </a:rPr>
              <a:t>);</a:t>
            </a:r>
            <a:endParaRPr lang="zh-CN" altLang="en-US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buNone/>
            </a:pP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s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=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[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cos_eta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.*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cos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psy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/</a:t>
            </a:r>
            <a:r>
              <a:rPr lang="en-US" altLang="zh-CN" dirty="0">
                <a:solidFill>
                  <a:srgbClr val="FF8000"/>
                </a:solidFill>
                <a:highlight>
                  <a:srgbClr val="FFFFFF"/>
                </a:highlight>
              </a:rPr>
              <a:t>2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),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...</a:t>
            </a:r>
            <a:endParaRPr lang="en-US" altLang="zh-CN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buNone/>
            </a:pP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    </a:t>
            </a:r>
            <a:r>
              <a:rPr lang="en-US" altLang="zh-CN" dirty="0" smtClean="0">
                <a:solidFill>
                  <a:srgbClr val="000000"/>
                </a:solidFill>
                <a:highlight>
                  <a:srgbClr val="FFFFFF"/>
                </a:highlight>
              </a:rPr>
              <a:t>  </a:t>
            </a:r>
            <a:r>
              <a:rPr lang="en-US" altLang="zh-CN" dirty="0" err="1" smtClean="0">
                <a:solidFill>
                  <a:srgbClr val="000000"/>
                </a:solidFill>
                <a:highlight>
                  <a:srgbClr val="FFFFFF"/>
                </a:highlight>
              </a:rPr>
              <a:t>cos_eta</a:t>
            </a:r>
            <a:r>
              <a:rPr lang="en-US" altLang="zh-CN" dirty="0" smtClean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.*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sin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psy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/</a:t>
            </a:r>
            <a:r>
              <a:rPr lang="en-US" altLang="zh-CN" dirty="0">
                <a:solidFill>
                  <a:srgbClr val="FF8000"/>
                </a:solidFill>
                <a:highlight>
                  <a:srgbClr val="FFFFFF"/>
                </a:highlight>
              </a:rPr>
              <a:t>2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),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...</a:t>
            </a:r>
            <a:endParaRPr lang="en-US" altLang="zh-CN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buNone/>
            </a:pP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    </a:t>
            </a:r>
            <a:r>
              <a:rPr lang="en-US" altLang="zh-CN" dirty="0" smtClean="0">
                <a:solidFill>
                  <a:srgbClr val="000000"/>
                </a:solidFill>
                <a:highlight>
                  <a:srgbClr val="FFFFFF"/>
                </a:highlight>
              </a:rPr>
              <a:t>  </a:t>
            </a:r>
            <a:r>
              <a:rPr lang="en-US" altLang="zh-CN" dirty="0" err="1" smtClean="0">
                <a:solidFill>
                  <a:srgbClr val="000000"/>
                </a:solidFill>
                <a:highlight>
                  <a:srgbClr val="FFFFFF"/>
                </a:highlight>
              </a:rPr>
              <a:t>sin_eta</a:t>
            </a:r>
            <a:r>
              <a:rPr lang="en-US" altLang="zh-CN" dirty="0" smtClean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.*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cos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phi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+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psy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/</a:t>
            </a:r>
            <a:r>
              <a:rPr lang="en-US" altLang="zh-CN" dirty="0">
                <a:solidFill>
                  <a:srgbClr val="FF8000"/>
                </a:solidFill>
                <a:highlight>
                  <a:srgbClr val="FFFFFF"/>
                </a:highlight>
              </a:rPr>
              <a:t>2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),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...</a:t>
            </a:r>
            <a:endParaRPr lang="en-US" altLang="zh-CN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buNone/>
            </a:pP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    </a:t>
            </a:r>
            <a:r>
              <a:rPr lang="en-US" altLang="zh-CN" dirty="0" smtClean="0">
                <a:solidFill>
                  <a:srgbClr val="000000"/>
                </a:solidFill>
                <a:highlight>
                  <a:srgbClr val="FFFFFF"/>
                </a:highlight>
              </a:rPr>
              <a:t>  </a:t>
            </a:r>
            <a:r>
              <a:rPr lang="en-US" altLang="zh-CN" dirty="0" err="1" smtClean="0">
                <a:solidFill>
                  <a:srgbClr val="000000"/>
                </a:solidFill>
                <a:highlight>
                  <a:srgbClr val="FFFFFF"/>
                </a:highlight>
              </a:rPr>
              <a:t>sin_eta</a:t>
            </a:r>
            <a:r>
              <a:rPr lang="en-US" altLang="zh-CN" dirty="0" smtClean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.*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sin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phi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+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psy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/</a:t>
            </a:r>
            <a:r>
              <a:rPr lang="en-US" altLang="zh-CN" dirty="0">
                <a:solidFill>
                  <a:srgbClr val="FF8000"/>
                </a:solidFill>
                <a:highlight>
                  <a:srgbClr val="FFFFFF"/>
                </a:highlight>
              </a:rPr>
              <a:t>2</a:t>
            </a:r>
            <a:r>
              <a:rPr lang="en-US" altLang="zh-CN" b="1" dirty="0" smtClean="0">
                <a:solidFill>
                  <a:srgbClr val="000080"/>
                </a:solidFill>
                <a:highlight>
                  <a:srgbClr val="FFFFFF"/>
                </a:highlight>
              </a:rPr>
              <a:t>)];</a:t>
            </a:r>
            <a:endParaRPr lang="en-US" altLang="zh-CN" dirty="0">
              <a:solidFill>
                <a:srgbClr val="000000"/>
              </a:solidFill>
              <a:highlight>
                <a:srgbClr val="FF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711700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r>
              <a:rPr lang="en-US" altLang="zh-CN" dirty="0" smtClean="0"/>
              <a:t>-sphere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Polar Coordinate:</a:t>
            </a:r>
          </a:p>
          <a:p>
            <a:pPr lvl="1"/>
            <a:r>
              <a:rPr lang="en-US" altLang="zh-CN" dirty="0"/>
              <a:t> </a:t>
            </a:r>
            <a:r>
              <a:rPr lang="en-US" altLang="zh-CN" dirty="0" smtClean="0"/>
              <a:t>x</a:t>
            </a:r>
            <a:r>
              <a:rPr lang="en-US" altLang="zh-CN" baseline="-25000" dirty="0" smtClean="0"/>
              <a:t>0</a:t>
            </a:r>
            <a:r>
              <a:rPr lang="en-US" altLang="zh-CN" dirty="0" smtClean="0"/>
              <a:t> </a:t>
            </a:r>
            <a:r>
              <a:rPr lang="en-US" altLang="zh-CN" dirty="0"/>
              <a:t>= </a:t>
            </a:r>
            <a:r>
              <a:rPr lang="en-US" altLang="zh-CN" dirty="0" err="1"/>
              <a:t>cos</a:t>
            </a:r>
            <a:r>
              <a:rPr lang="en-US" altLang="zh-CN" dirty="0"/>
              <a:t>(</a:t>
            </a:r>
            <a:r>
              <a:rPr lang="en-US" altLang="zh-CN" dirty="0" smtClean="0">
                <a:sym typeface="Symbol"/>
              </a:rPr>
              <a:t></a:t>
            </a:r>
            <a:r>
              <a:rPr lang="en-US" altLang="zh-CN" baseline="-25000" dirty="0" smtClean="0"/>
              <a:t>3</a:t>
            </a:r>
            <a:r>
              <a:rPr lang="en-US" altLang="zh-CN" dirty="0" smtClean="0"/>
              <a:t>)</a:t>
            </a:r>
            <a:endParaRPr lang="en-US" altLang="zh-CN" dirty="0"/>
          </a:p>
          <a:p>
            <a:pPr lvl="1"/>
            <a:r>
              <a:rPr lang="en-US" altLang="zh-CN" dirty="0"/>
              <a:t> </a:t>
            </a:r>
            <a:r>
              <a:rPr lang="en-US" altLang="zh-CN" dirty="0" smtClean="0"/>
              <a:t>x</a:t>
            </a:r>
            <a:r>
              <a:rPr lang="en-US" altLang="zh-CN" baseline="-25000" dirty="0" smtClean="0"/>
              <a:t>1</a:t>
            </a:r>
            <a:r>
              <a:rPr lang="en-US" altLang="zh-CN" dirty="0" smtClean="0"/>
              <a:t> </a:t>
            </a:r>
            <a:r>
              <a:rPr lang="en-US" altLang="zh-CN" dirty="0"/>
              <a:t>= sin(</a:t>
            </a:r>
            <a:r>
              <a:rPr lang="en-US" altLang="zh-CN" dirty="0" smtClean="0">
                <a:sym typeface="Symbol"/>
              </a:rPr>
              <a:t></a:t>
            </a:r>
            <a:r>
              <a:rPr lang="en-US" altLang="zh-CN" baseline="-25000" dirty="0" smtClean="0"/>
              <a:t>3</a:t>
            </a:r>
            <a:r>
              <a:rPr lang="en-US" altLang="zh-CN" dirty="0" smtClean="0"/>
              <a:t>) </a:t>
            </a:r>
            <a:r>
              <a:rPr lang="en-US" altLang="zh-CN" dirty="0" err="1"/>
              <a:t>cos</a:t>
            </a:r>
            <a:r>
              <a:rPr lang="en-US" altLang="zh-CN" dirty="0"/>
              <a:t>(</a:t>
            </a:r>
            <a:r>
              <a:rPr lang="en-US" altLang="zh-CN" dirty="0" smtClean="0">
                <a:sym typeface="Symbol"/>
              </a:rPr>
              <a:t></a:t>
            </a:r>
            <a:r>
              <a:rPr lang="en-US" altLang="zh-CN" baseline="-25000" dirty="0" smtClean="0"/>
              <a:t>2</a:t>
            </a:r>
            <a:r>
              <a:rPr lang="en-US" altLang="zh-CN" dirty="0" smtClean="0"/>
              <a:t>)</a:t>
            </a:r>
            <a:endParaRPr lang="en-US" altLang="zh-CN" dirty="0"/>
          </a:p>
          <a:p>
            <a:pPr lvl="1"/>
            <a:r>
              <a:rPr lang="en-US" altLang="zh-CN" dirty="0"/>
              <a:t> </a:t>
            </a:r>
            <a:r>
              <a:rPr lang="en-US" altLang="zh-CN" dirty="0" smtClean="0"/>
              <a:t>x</a:t>
            </a:r>
            <a:r>
              <a:rPr lang="en-US" altLang="zh-CN" baseline="-25000" dirty="0" smtClean="0"/>
              <a:t>2</a:t>
            </a:r>
            <a:r>
              <a:rPr lang="en-US" altLang="zh-CN" dirty="0" smtClean="0"/>
              <a:t> </a:t>
            </a:r>
            <a:r>
              <a:rPr lang="en-US" altLang="zh-CN" dirty="0"/>
              <a:t>= sin(</a:t>
            </a:r>
            <a:r>
              <a:rPr lang="en-US" altLang="zh-CN" dirty="0" smtClean="0">
                <a:sym typeface="Symbol"/>
              </a:rPr>
              <a:t></a:t>
            </a:r>
            <a:r>
              <a:rPr lang="en-US" altLang="zh-CN" baseline="-25000" dirty="0" smtClean="0"/>
              <a:t>3</a:t>
            </a:r>
            <a:r>
              <a:rPr lang="en-US" altLang="zh-CN" dirty="0" smtClean="0"/>
              <a:t>) </a:t>
            </a:r>
            <a:r>
              <a:rPr lang="en-US" altLang="zh-CN" dirty="0"/>
              <a:t>sin(</a:t>
            </a:r>
            <a:r>
              <a:rPr lang="en-US" altLang="zh-CN" dirty="0" smtClean="0">
                <a:sym typeface="Symbol"/>
              </a:rPr>
              <a:t></a:t>
            </a:r>
            <a:r>
              <a:rPr lang="en-US" altLang="zh-CN" baseline="-25000" dirty="0" smtClean="0"/>
              <a:t>2</a:t>
            </a:r>
            <a:r>
              <a:rPr lang="en-US" altLang="zh-CN" dirty="0" smtClean="0"/>
              <a:t>) </a:t>
            </a:r>
            <a:r>
              <a:rPr lang="en-US" altLang="zh-CN" dirty="0" err="1"/>
              <a:t>cos</a:t>
            </a:r>
            <a:r>
              <a:rPr lang="en-US" altLang="zh-CN" dirty="0"/>
              <a:t>(</a:t>
            </a:r>
            <a:r>
              <a:rPr lang="en-US" altLang="zh-CN" dirty="0" smtClean="0">
                <a:sym typeface="Symbol"/>
              </a:rPr>
              <a:t></a:t>
            </a:r>
            <a:r>
              <a:rPr lang="en-US" altLang="zh-CN" baseline="-25000" dirty="0" smtClean="0"/>
              <a:t>1</a:t>
            </a:r>
            <a:r>
              <a:rPr lang="en-US" altLang="zh-CN" dirty="0" smtClean="0"/>
              <a:t>)</a:t>
            </a:r>
            <a:endParaRPr lang="en-US" altLang="zh-CN" dirty="0"/>
          </a:p>
          <a:p>
            <a:pPr lvl="1"/>
            <a:r>
              <a:rPr lang="en-US" altLang="zh-CN" dirty="0"/>
              <a:t> </a:t>
            </a:r>
            <a:r>
              <a:rPr lang="en-US" altLang="zh-CN" dirty="0" smtClean="0"/>
              <a:t>x</a:t>
            </a:r>
            <a:r>
              <a:rPr lang="en-US" altLang="zh-CN" baseline="-25000" dirty="0" smtClean="0"/>
              <a:t>3</a:t>
            </a:r>
            <a:r>
              <a:rPr lang="en-US" altLang="zh-CN" dirty="0" smtClean="0"/>
              <a:t> </a:t>
            </a:r>
            <a:r>
              <a:rPr lang="en-US" altLang="zh-CN" dirty="0"/>
              <a:t>= sin(</a:t>
            </a:r>
            <a:r>
              <a:rPr lang="en-US" altLang="zh-CN" dirty="0" smtClean="0">
                <a:sym typeface="Symbol"/>
              </a:rPr>
              <a:t></a:t>
            </a:r>
            <a:r>
              <a:rPr lang="en-US" altLang="zh-CN" baseline="-25000" dirty="0" smtClean="0"/>
              <a:t>3</a:t>
            </a:r>
            <a:r>
              <a:rPr lang="en-US" altLang="zh-CN" dirty="0" smtClean="0"/>
              <a:t>) </a:t>
            </a:r>
            <a:r>
              <a:rPr lang="en-US" altLang="zh-CN" dirty="0"/>
              <a:t>sin(</a:t>
            </a:r>
            <a:r>
              <a:rPr lang="en-US" altLang="zh-CN" dirty="0" smtClean="0">
                <a:sym typeface="Symbol"/>
              </a:rPr>
              <a:t></a:t>
            </a:r>
            <a:r>
              <a:rPr lang="en-US" altLang="zh-CN" baseline="-25000" dirty="0" smtClean="0"/>
              <a:t>2</a:t>
            </a:r>
            <a:r>
              <a:rPr lang="en-US" altLang="zh-CN" dirty="0" smtClean="0"/>
              <a:t>) </a:t>
            </a:r>
            <a:r>
              <a:rPr lang="en-US" altLang="zh-CN" dirty="0"/>
              <a:t>sin(</a:t>
            </a:r>
            <a:r>
              <a:rPr lang="en-US" altLang="zh-CN" dirty="0" smtClean="0">
                <a:sym typeface="Symbol"/>
              </a:rPr>
              <a:t></a:t>
            </a:r>
            <a:r>
              <a:rPr lang="en-US" altLang="zh-CN" baseline="-25000" dirty="0" smtClean="0"/>
              <a:t>1</a:t>
            </a:r>
            <a:r>
              <a:rPr lang="en-US" altLang="zh-CN" dirty="0" smtClean="0"/>
              <a:t>) </a:t>
            </a:r>
            <a:endParaRPr lang="zh-CN" altLang="en-US" baseline="-25000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8907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Abstract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Sampling  on </a:t>
            </a:r>
            <a:r>
              <a:rPr lang="en-US" altLang="zh-CN" i="1" dirty="0" smtClean="0"/>
              <a:t>the n</a:t>
            </a:r>
            <a:r>
              <a:rPr lang="en-US" altLang="zh-CN" dirty="0" smtClean="0"/>
              <a:t>-sphere </a:t>
            </a:r>
            <a:r>
              <a:rPr lang="en-US" altLang="zh-CN" dirty="0" smtClean="0"/>
              <a:t>(</a:t>
            </a:r>
            <a:r>
              <a:rPr lang="en-US" altLang="zh-CN" dirty="0" smtClean="0">
                <a:solidFill>
                  <a:srgbClr val="0070C0"/>
                </a:solidFill>
              </a:rPr>
              <a:t>S</a:t>
            </a:r>
            <a:r>
              <a:rPr lang="en-US" altLang="zh-CN" i="1" baseline="30000" dirty="0" smtClean="0">
                <a:solidFill>
                  <a:srgbClr val="0070C0"/>
                </a:solidFill>
              </a:rPr>
              <a:t>n</a:t>
            </a:r>
            <a:r>
              <a:rPr lang="en-US" altLang="zh-CN" dirty="0" smtClean="0"/>
              <a:t>) has a wide range of applications, such as </a:t>
            </a:r>
          </a:p>
          <a:p>
            <a:pPr lvl="1"/>
            <a:r>
              <a:rPr lang="en-US" altLang="zh-CN" dirty="0" smtClean="0"/>
              <a:t>Spherical coding in MIMO </a:t>
            </a:r>
            <a:r>
              <a:rPr lang="en-US" altLang="zh-CN" dirty="0"/>
              <a:t>w</a:t>
            </a:r>
            <a:r>
              <a:rPr lang="en-US" altLang="zh-CN" dirty="0" smtClean="0"/>
              <a:t>ireless communication</a:t>
            </a:r>
          </a:p>
          <a:p>
            <a:pPr lvl="1"/>
            <a:r>
              <a:rPr lang="en-US" altLang="zh-CN" dirty="0">
                <a:hlinkClick r:id="rId3"/>
              </a:rPr>
              <a:t>Multivariate empirical mode </a:t>
            </a:r>
            <a:r>
              <a:rPr lang="en-US" altLang="zh-CN" dirty="0" smtClean="0">
                <a:hlinkClick r:id="rId3"/>
              </a:rPr>
              <a:t>decomposition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Filter </a:t>
            </a:r>
            <a:r>
              <a:rPr lang="en-US" altLang="zh-CN" smtClean="0"/>
              <a:t>bank design</a:t>
            </a:r>
            <a:endParaRPr lang="en-US" altLang="zh-CN" dirty="0" smtClean="0"/>
          </a:p>
          <a:p>
            <a:r>
              <a:rPr lang="en-US" altLang="zh-CN" dirty="0" smtClean="0"/>
              <a:t>We propose a </a:t>
            </a:r>
            <a:r>
              <a:rPr lang="en-US" altLang="zh-CN" dirty="0"/>
              <a:t>simple </a:t>
            </a:r>
            <a:r>
              <a:rPr lang="en-US" altLang="zh-CN" dirty="0" smtClean="0"/>
              <a:t>yet effective method which:</a:t>
            </a:r>
          </a:p>
          <a:p>
            <a:pPr lvl="1"/>
            <a:r>
              <a:rPr lang="en-US" altLang="zh-CN" dirty="0" smtClean="0"/>
              <a:t>Utilizes low-discrepancy sequence </a:t>
            </a:r>
          </a:p>
          <a:p>
            <a:pPr lvl="1"/>
            <a:r>
              <a:rPr lang="en-US" altLang="zh-CN" dirty="0"/>
              <a:t>C</a:t>
            </a:r>
            <a:r>
              <a:rPr lang="en-US" altLang="zh-CN" dirty="0" smtClean="0"/>
              <a:t>ontains only 10 lines of MATLAB code in our implementation!</a:t>
            </a:r>
          </a:p>
          <a:p>
            <a:pPr lvl="1"/>
            <a:r>
              <a:rPr lang="en-US" altLang="zh-CN" dirty="0" smtClean="0"/>
              <a:t>Allow incremental generation.</a:t>
            </a:r>
          </a:p>
          <a:p>
            <a:r>
              <a:rPr lang="en-US" altLang="zh-CN" dirty="0" smtClean="0"/>
              <a:t>Numerical results </a:t>
            </a:r>
            <a:r>
              <a:rPr lang="en-US" altLang="zh-CN" dirty="0" smtClean="0"/>
              <a:t>show </a:t>
            </a:r>
            <a:r>
              <a:rPr lang="en-US" altLang="zh-CN" dirty="0" smtClean="0"/>
              <a:t>that the proposed method outperforms the randomly generated sequences and other proposed </a:t>
            </a:r>
            <a:r>
              <a:rPr lang="en-US" altLang="zh-CN" dirty="0" smtClean="0"/>
              <a:t>methods…</a:t>
            </a:r>
            <a:endParaRPr lang="en-US" altLang="zh-CN" dirty="0"/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9859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n-sphere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 Polar Coordinate:</a:t>
            </a:r>
          </a:p>
          <a:p>
            <a:pPr lvl="1"/>
            <a:r>
              <a:rPr lang="en-US" altLang="zh-CN" dirty="0"/>
              <a:t> </a:t>
            </a:r>
            <a:r>
              <a:rPr lang="en-US" altLang="zh-CN" dirty="0" smtClean="0"/>
              <a:t>x</a:t>
            </a:r>
            <a:r>
              <a:rPr lang="en-US" altLang="zh-CN" baseline="-25000" dirty="0" smtClean="0"/>
              <a:t>0</a:t>
            </a:r>
            <a:r>
              <a:rPr lang="en-US" altLang="zh-CN" dirty="0" smtClean="0"/>
              <a:t> = </a:t>
            </a:r>
            <a:r>
              <a:rPr lang="en-US" altLang="zh-CN" dirty="0" err="1" smtClean="0"/>
              <a:t>cos</a:t>
            </a:r>
            <a:r>
              <a:rPr lang="en-US" altLang="zh-CN" dirty="0" smtClean="0"/>
              <a:t>(</a:t>
            </a:r>
            <a:r>
              <a:rPr lang="en-US" altLang="zh-CN" dirty="0" smtClean="0">
                <a:sym typeface="Symbol"/>
              </a:rPr>
              <a:t></a:t>
            </a:r>
            <a:r>
              <a:rPr lang="en-US" altLang="zh-CN" baseline="-25000" dirty="0" smtClean="0">
                <a:sym typeface="Symbol"/>
              </a:rPr>
              <a:t>n</a:t>
            </a:r>
            <a:r>
              <a:rPr lang="en-US" altLang="zh-CN" dirty="0" smtClean="0"/>
              <a:t>)</a:t>
            </a:r>
          </a:p>
          <a:p>
            <a:pPr lvl="1"/>
            <a:r>
              <a:rPr lang="en-US" altLang="zh-CN" dirty="0"/>
              <a:t> </a:t>
            </a:r>
            <a:r>
              <a:rPr lang="en-US" altLang="zh-CN" dirty="0" smtClean="0"/>
              <a:t>x</a:t>
            </a:r>
            <a:r>
              <a:rPr lang="en-US" altLang="zh-CN" baseline="-25000" dirty="0" smtClean="0"/>
              <a:t>1</a:t>
            </a:r>
            <a:r>
              <a:rPr lang="en-US" altLang="zh-CN" dirty="0" smtClean="0"/>
              <a:t> = sin(</a:t>
            </a:r>
            <a:r>
              <a:rPr lang="en-US" altLang="zh-CN" dirty="0" smtClean="0">
                <a:sym typeface="Symbol"/>
              </a:rPr>
              <a:t></a:t>
            </a:r>
            <a:r>
              <a:rPr lang="en-US" altLang="zh-CN" baseline="-25000" dirty="0" smtClean="0">
                <a:sym typeface="Symbol"/>
              </a:rPr>
              <a:t>n</a:t>
            </a:r>
            <a:r>
              <a:rPr lang="en-US" altLang="zh-CN" dirty="0" smtClean="0"/>
              <a:t>) </a:t>
            </a:r>
            <a:r>
              <a:rPr lang="en-US" altLang="zh-CN" dirty="0" err="1" smtClean="0"/>
              <a:t>cos</a:t>
            </a:r>
            <a:r>
              <a:rPr lang="en-US" altLang="zh-CN" dirty="0" smtClean="0"/>
              <a:t>(</a:t>
            </a:r>
            <a:r>
              <a:rPr lang="en-US" altLang="zh-CN" dirty="0" smtClean="0">
                <a:sym typeface="Symbol"/>
              </a:rPr>
              <a:t></a:t>
            </a:r>
            <a:r>
              <a:rPr lang="en-US" altLang="zh-CN" baseline="-25000" dirty="0" smtClean="0"/>
              <a:t>n-1</a:t>
            </a:r>
            <a:r>
              <a:rPr lang="en-US" altLang="zh-CN" dirty="0" smtClean="0"/>
              <a:t>)</a:t>
            </a:r>
          </a:p>
          <a:p>
            <a:pPr lvl="1"/>
            <a:r>
              <a:rPr lang="en-US" altLang="zh-CN" dirty="0"/>
              <a:t> </a:t>
            </a:r>
            <a:r>
              <a:rPr lang="en-US" altLang="zh-CN" dirty="0" smtClean="0"/>
              <a:t>x</a:t>
            </a:r>
            <a:r>
              <a:rPr lang="en-US" altLang="zh-CN" baseline="-25000" dirty="0" smtClean="0"/>
              <a:t>2</a:t>
            </a:r>
            <a:r>
              <a:rPr lang="en-US" altLang="zh-CN" dirty="0" smtClean="0"/>
              <a:t> = sin(</a:t>
            </a:r>
            <a:r>
              <a:rPr lang="en-US" altLang="zh-CN" dirty="0" smtClean="0">
                <a:sym typeface="Symbol"/>
              </a:rPr>
              <a:t></a:t>
            </a:r>
            <a:r>
              <a:rPr lang="en-US" altLang="zh-CN" baseline="-25000" dirty="0" smtClean="0">
                <a:sym typeface="Symbol"/>
              </a:rPr>
              <a:t>n</a:t>
            </a:r>
            <a:r>
              <a:rPr lang="en-US" altLang="zh-CN" dirty="0" smtClean="0"/>
              <a:t>) sin(</a:t>
            </a:r>
            <a:r>
              <a:rPr lang="en-US" altLang="zh-CN" dirty="0" smtClean="0">
                <a:sym typeface="Symbol"/>
              </a:rPr>
              <a:t></a:t>
            </a:r>
            <a:r>
              <a:rPr lang="en-US" altLang="zh-CN" baseline="-25000" dirty="0" smtClean="0"/>
              <a:t>n-1</a:t>
            </a:r>
            <a:r>
              <a:rPr lang="en-US" altLang="zh-CN" dirty="0" smtClean="0"/>
              <a:t>) </a:t>
            </a:r>
            <a:r>
              <a:rPr lang="en-US" altLang="zh-CN" dirty="0" err="1" smtClean="0"/>
              <a:t>cos</a:t>
            </a:r>
            <a:r>
              <a:rPr lang="en-US" altLang="zh-CN" dirty="0" smtClean="0"/>
              <a:t>(</a:t>
            </a:r>
            <a:r>
              <a:rPr lang="en-US" altLang="zh-CN" dirty="0" smtClean="0">
                <a:sym typeface="Symbol"/>
              </a:rPr>
              <a:t></a:t>
            </a:r>
            <a:r>
              <a:rPr lang="en-US" altLang="zh-CN" baseline="-25000" dirty="0" smtClean="0"/>
              <a:t>n-2</a:t>
            </a:r>
            <a:r>
              <a:rPr lang="en-US" altLang="zh-CN" dirty="0" smtClean="0"/>
              <a:t>)</a:t>
            </a:r>
          </a:p>
          <a:p>
            <a:pPr lvl="1"/>
            <a:r>
              <a:rPr lang="en-US" altLang="zh-CN" dirty="0"/>
              <a:t> </a:t>
            </a:r>
            <a:r>
              <a:rPr lang="en-US" altLang="zh-CN" dirty="0" smtClean="0"/>
              <a:t>x</a:t>
            </a:r>
            <a:r>
              <a:rPr lang="en-US" altLang="zh-CN" baseline="-25000" dirty="0" smtClean="0"/>
              <a:t>3</a:t>
            </a:r>
            <a:r>
              <a:rPr lang="en-US" altLang="zh-CN" dirty="0" smtClean="0"/>
              <a:t> = sin(</a:t>
            </a:r>
            <a:r>
              <a:rPr lang="en-US" altLang="zh-CN" dirty="0" smtClean="0">
                <a:sym typeface="Symbol"/>
              </a:rPr>
              <a:t></a:t>
            </a:r>
            <a:r>
              <a:rPr lang="en-US" altLang="zh-CN" baseline="-25000" dirty="0" smtClean="0"/>
              <a:t>n</a:t>
            </a:r>
            <a:r>
              <a:rPr lang="en-US" altLang="zh-CN" dirty="0" smtClean="0"/>
              <a:t>) sin(</a:t>
            </a:r>
            <a:r>
              <a:rPr lang="en-US" altLang="zh-CN" dirty="0" smtClean="0">
                <a:sym typeface="Symbol"/>
              </a:rPr>
              <a:t></a:t>
            </a:r>
            <a:r>
              <a:rPr lang="en-US" altLang="zh-CN" baseline="-25000" dirty="0" smtClean="0"/>
              <a:t>n-1</a:t>
            </a:r>
            <a:r>
              <a:rPr lang="en-US" altLang="zh-CN" dirty="0" smtClean="0"/>
              <a:t>) sin(</a:t>
            </a:r>
            <a:r>
              <a:rPr lang="en-US" altLang="zh-CN" dirty="0" smtClean="0">
                <a:sym typeface="Symbol"/>
              </a:rPr>
              <a:t></a:t>
            </a:r>
            <a:r>
              <a:rPr lang="en-US" altLang="zh-CN" baseline="-25000" dirty="0" smtClean="0"/>
              <a:t>n-2</a:t>
            </a:r>
            <a:r>
              <a:rPr lang="en-US" altLang="zh-CN" dirty="0" smtClean="0"/>
              <a:t>) </a:t>
            </a:r>
            <a:r>
              <a:rPr lang="en-US" altLang="zh-CN" dirty="0" err="1" smtClean="0"/>
              <a:t>cos</a:t>
            </a:r>
            <a:r>
              <a:rPr lang="en-US" altLang="zh-CN" dirty="0" smtClean="0"/>
              <a:t>(</a:t>
            </a:r>
            <a:r>
              <a:rPr lang="en-US" altLang="zh-CN" dirty="0" smtClean="0">
                <a:sym typeface="Symbol"/>
              </a:rPr>
              <a:t></a:t>
            </a:r>
            <a:r>
              <a:rPr lang="en-US" altLang="zh-CN" baseline="-25000" dirty="0" smtClean="0"/>
              <a:t>n-3</a:t>
            </a:r>
            <a:r>
              <a:rPr lang="en-US" altLang="zh-CN" dirty="0" smtClean="0"/>
              <a:t>)</a:t>
            </a:r>
          </a:p>
          <a:p>
            <a:pPr lvl="1"/>
            <a:r>
              <a:rPr lang="en-US" altLang="zh-CN" dirty="0"/>
              <a:t> </a:t>
            </a:r>
            <a:r>
              <a:rPr lang="en-US" altLang="zh-CN" dirty="0" smtClean="0"/>
              <a:t> …</a:t>
            </a:r>
          </a:p>
          <a:p>
            <a:pPr lvl="1"/>
            <a:r>
              <a:rPr lang="en-US" altLang="zh-CN" dirty="0" smtClean="0"/>
              <a:t>x</a:t>
            </a:r>
            <a:r>
              <a:rPr lang="en-US" altLang="zh-CN" baseline="-25000" dirty="0" smtClean="0"/>
              <a:t>n-1</a:t>
            </a:r>
            <a:r>
              <a:rPr lang="en-US" altLang="zh-CN" dirty="0" smtClean="0"/>
              <a:t> </a:t>
            </a:r>
            <a:r>
              <a:rPr lang="en-US" altLang="zh-CN" dirty="0"/>
              <a:t>= sin(</a:t>
            </a:r>
            <a:r>
              <a:rPr lang="en-US" altLang="zh-CN" dirty="0">
                <a:sym typeface="Symbol"/>
              </a:rPr>
              <a:t></a:t>
            </a:r>
            <a:r>
              <a:rPr lang="en-US" altLang="zh-CN" baseline="-25000" dirty="0" smtClean="0"/>
              <a:t>n</a:t>
            </a:r>
            <a:r>
              <a:rPr lang="en-US" altLang="zh-CN" dirty="0" smtClean="0"/>
              <a:t>) </a:t>
            </a:r>
            <a:r>
              <a:rPr lang="en-US" altLang="zh-CN" dirty="0"/>
              <a:t>sin(</a:t>
            </a:r>
            <a:r>
              <a:rPr lang="en-US" altLang="zh-CN" dirty="0">
                <a:sym typeface="Symbol"/>
              </a:rPr>
              <a:t></a:t>
            </a:r>
            <a:r>
              <a:rPr lang="en-US" altLang="zh-CN" baseline="-25000" dirty="0" smtClean="0"/>
              <a:t>n-1</a:t>
            </a:r>
            <a:r>
              <a:rPr lang="en-US" altLang="zh-CN" dirty="0" smtClean="0"/>
              <a:t>) </a:t>
            </a:r>
            <a:r>
              <a:rPr lang="en-US" altLang="zh-CN" dirty="0"/>
              <a:t>sin(</a:t>
            </a:r>
            <a:r>
              <a:rPr lang="en-US" altLang="zh-CN" dirty="0">
                <a:sym typeface="Symbol"/>
              </a:rPr>
              <a:t></a:t>
            </a:r>
            <a:r>
              <a:rPr lang="en-US" altLang="zh-CN" baseline="-25000" dirty="0"/>
              <a:t>n-2</a:t>
            </a:r>
            <a:r>
              <a:rPr lang="en-US" altLang="zh-CN" dirty="0" smtClean="0"/>
              <a:t>)………….</a:t>
            </a:r>
            <a:r>
              <a:rPr lang="en-US" altLang="zh-CN" dirty="0" err="1" smtClean="0"/>
              <a:t>cos</a:t>
            </a:r>
            <a:r>
              <a:rPr lang="en-US" altLang="zh-CN" dirty="0" smtClean="0"/>
              <a:t>(</a:t>
            </a:r>
            <a:r>
              <a:rPr lang="en-US" altLang="zh-CN" dirty="0" smtClean="0">
                <a:sym typeface="Symbol"/>
              </a:rPr>
              <a:t></a:t>
            </a:r>
            <a:r>
              <a:rPr lang="en-US" altLang="zh-CN" baseline="-25000" dirty="0" smtClean="0"/>
              <a:t>1</a:t>
            </a:r>
            <a:r>
              <a:rPr lang="en-US" altLang="zh-CN" dirty="0" smtClean="0"/>
              <a:t>)</a:t>
            </a:r>
          </a:p>
          <a:p>
            <a:pPr lvl="1"/>
            <a:r>
              <a:rPr lang="en-US" altLang="zh-CN" dirty="0" smtClean="0"/>
              <a:t> </a:t>
            </a:r>
            <a:r>
              <a:rPr lang="en-US" altLang="zh-CN" dirty="0" err="1" smtClean="0"/>
              <a:t>x</a:t>
            </a:r>
            <a:r>
              <a:rPr lang="en-US" altLang="zh-CN" baseline="-25000" dirty="0" err="1" smtClean="0"/>
              <a:t>n</a:t>
            </a:r>
            <a:r>
              <a:rPr lang="en-US" altLang="zh-CN" dirty="0" smtClean="0"/>
              <a:t> = sin(</a:t>
            </a:r>
            <a:r>
              <a:rPr lang="en-US" altLang="zh-CN" dirty="0" smtClean="0">
                <a:sym typeface="Symbol"/>
              </a:rPr>
              <a:t></a:t>
            </a:r>
            <a:r>
              <a:rPr lang="en-US" altLang="zh-CN" baseline="-25000" dirty="0" smtClean="0"/>
              <a:t>n</a:t>
            </a:r>
            <a:r>
              <a:rPr lang="en-US" altLang="zh-CN" dirty="0" smtClean="0"/>
              <a:t>) sin(</a:t>
            </a:r>
            <a:r>
              <a:rPr lang="en-US" altLang="zh-CN" dirty="0" smtClean="0">
                <a:sym typeface="Symbol"/>
              </a:rPr>
              <a:t></a:t>
            </a:r>
            <a:r>
              <a:rPr lang="en-US" altLang="zh-CN" baseline="-25000" dirty="0" smtClean="0"/>
              <a:t>n-1</a:t>
            </a:r>
            <a:r>
              <a:rPr lang="en-US" altLang="zh-CN" dirty="0" smtClean="0"/>
              <a:t>) sin(</a:t>
            </a:r>
            <a:r>
              <a:rPr lang="en-US" altLang="zh-CN" dirty="0" smtClean="0">
                <a:sym typeface="Symbol"/>
              </a:rPr>
              <a:t></a:t>
            </a:r>
            <a:r>
              <a:rPr lang="en-US" altLang="zh-CN" baseline="-25000" dirty="0" smtClean="0"/>
              <a:t>n-2</a:t>
            </a:r>
            <a:r>
              <a:rPr lang="en-US" altLang="zh-CN" dirty="0" smtClean="0"/>
              <a:t>)………….sin(</a:t>
            </a:r>
            <a:r>
              <a:rPr lang="en-US" altLang="zh-CN" dirty="0" smtClean="0">
                <a:sym typeface="Symbol"/>
              </a:rPr>
              <a:t></a:t>
            </a:r>
            <a:r>
              <a:rPr lang="en-US" altLang="zh-CN" baseline="-25000" dirty="0" smtClean="0"/>
              <a:t>1</a:t>
            </a:r>
            <a:r>
              <a:rPr lang="en-US" altLang="zh-CN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37472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How to Generate the Point set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</a:t>
            </a:r>
            <a:r>
              <a:rPr lang="en-US" altLang="zh-CN" baseline="-25000" dirty="0" smtClean="0"/>
              <a:t>0</a:t>
            </a:r>
            <a:r>
              <a:rPr lang="en-US" altLang="zh-CN" dirty="0" smtClean="0"/>
              <a:t> = [</a:t>
            </a:r>
            <a:r>
              <a:rPr lang="en-US" altLang="zh-CN" dirty="0" err="1" smtClean="0"/>
              <a:t>cos</a:t>
            </a:r>
            <a:r>
              <a:rPr lang="en-US" altLang="zh-CN" dirty="0" smtClean="0"/>
              <a:t>(</a:t>
            </a:r>
            <a:r>
              <a:rPr lang="en-US" altLang="zh-CN" dirty="0">
                <a:sym typeface="Symbol"/>
              </a:rPr>
              <a:t></a:t>
            </a:r>
            <a:r>
              <a:rPr lang="en-US" altLang="zh-CN" baseline="-25000" dirty="0"/>
              <a:t>1</a:t>
            </a:r>
            <a:r>
              <a:rPr lang="en-US" altLang="zh-CN" dirty="0" smtClean="0"/>
              <a:t>), sin(</a:t>
            </a:r>
            <a:r>
              <a:rPr lang="en-US" altLang="zh-CN" dirty="0">
                <a:sym typeface="Symbol"/>
              </a:rPr>
              <a:t></a:t>
            </a:r>
            <a:r>
              <a:rPr lang="en-US" altLang="zh-CN" baseline="-25000" dirty="0"/>
              <a:t>1</a:t>
            </a:r>
            <a:r>
              <a:rPr lang="en-US" altLang="zh-CN" dirty="0" smtClean="0"/>
              <a:t>)] where </a:t>
            </a:r>
            <a:r>
              <a:rPr lang="en-US" altLang="zh-CN" dirty="0">
                <a:sym typeface="Symbol"/>
              </a:rPr>
              <a:t></a:t>
            </a:r>
            <a:r>
              <a:rPr lang="en-US" altLang="zh-CN" baseline="-25000" dirty="0"/>
              <a:t>1</a:t>
            </a:r>
            <a:r>
              <a:rPr lang="en-US" altLang="zh-CN" dirty="0" smtClean="0"/>
              <a:t> = </a:t>
            </a:r>
            <a:r>
              <a:rPr lang="en-US" altLang="zh-CN" dirty="0">
                <a:sym typeface="Symbol"/>
              </a:rPr>
              <a:t>2</a:t>
            </a:r>
            <a:r>
              <a:rPr lang="el-GR" altLang="zh-CN" dirty="0">
                <a:sym typeface="Symbol"/>
              </a:rPr>
              <a:t>π</a:t>
            </a:r>
            <a:r>
              <a:rPr lang="en-US" altLang="zh-CN" dirty="0">
                <a:sym typeface="Symbol"/>
              </a:rPr>
              <a:t> * </a:t>
            </a:r>
            <a:r>
              <a:rPr lang="en-US" altLang="zh-CN" dirty="0" err="1">
                <a:sym typeface="Symbol"/>
              </a:rPr>
              <a:t>vd</a:t>
            </a:r>
            <a:r>
              <a:rPr lang="en-US" altLang="zh-CN" dirty="0">
                <a:sym typeface="Symbol"/>
              </a:rPr>
              <a:t>(k, b</a:t>
            </a:r>
            <a:r>
              <a:rPr lang="en-US" altLang="zh-CN" baseline="-25000" dirty="0">
                <a:sym typeface="Symbol"/>
              </a:rPr>
              <a:t>1</a:t>
            </a:r>
            <a:r>
              <a:rPr lang="en-US" altLang="zh-CN" dirty="0" smtClean="0">
                <a:sym typeface="Symbol"/>
              </a:rPr>
              <a:t>)</a:t>
            </a:r>
          </a:p>
          <a:p>
            <a:r>
              <a:rPr lang="en-US" altLang="zh-CN" dirty="0" smtClean="0">
                <a:sym typeface="Symbol"/>
              </a:rPr>
              <a:t>Let </a:t>
            </a:r>
            <a:r>
              <a:rPr lang="en-US" altLang="zh-CN" dirty="0" err="1" smtClean="0">
                <a:sym typeface="Symbol"/>
              </a:rPr>
              <a:t>f</a:t>
            </a:r>
            <a:r>
              <a:rPr lang="en-US" altLang="zh-CN" baseline="-25000" dirty="0" err="1" smtClean="0">
                <a:sym typeface="Symbol"/>
              </a:rPr>
              <a:t>j</a:t>
            </a:r>
            <a:r>
              <a:rPr lang="en-US" altLang="zh-CN" dirty="0" smtClean="0">
                <a:sym typeface="Symbol"/>
              </a:rPr>
              <a:t>() =  </a:t>
            </a:r>
            <a:r>
              <a:rPr lang="en-US" altLang="zh-CN" dirty="0" err="1" smtClean="0">
                <a:sym typeface="Symbol"/>
              </a:rPr>
              <a:t>sin</a:t>
            </a:r>
            <a:r>
              <a:rPr lang="en-US" altLang="zh-CN" baseline="30000" dirty="0" err="1" smtClean="0">
                <a:sym typeface="Symbol"/>
              </a:rPr>
              <a:t>j</a:t>
            </a:r>
            <a:r>
              <a:rPr lang="en-US" altLang="zh-CN" dirty="0" smtClean="0">
                <a:sym typeface="Symbol"/>
              </a:rPr>
              <a:t>(</a:t>
            </a:r>
            <a:r>
              <a:rPr lang="en-US" altLang="zh-CN" dirty="0">
                <a:sym typeface="Symbol"/>
              </a:rPr>
              <a:t></a:t>
            </a:r>
            <a:r>
              <a:rPr lang="en-US" altLang="zh-CN" dirty="0" smtClean="0">
                <a:sym typeface="Symbol"/>
              </a:rPr>
              <a:t>) d, where  in (0, </a:t>
            </a:r>
            <a:r>
              <a:rPr lang="el-GR" altLang="zh-CN" dirty="0" smtClean="0">
                <a:sym typeface="Symbol"/>
              </a:rPr>
              <a:t>π</a:t>
            </a:r>
            <a:r>
              <a:rPr lang="en-US" altLang="zh-CN" dirty="0">
                <a:sym typeface="Symbol"/>
              </a:rPr>
              <a:t>)</a:t>
            </a:r>
            <a:endParaRPr lang="en-US" altLang="zh-CN" dirty="0" smtClean="0">
              <a:sym typeface="Symbol"/>
            </a:endParaRPr>
          </a:p>
          <a:p>
            <a:pPr lvl="1"/>
            <a:r>
              <a:rPr lang="en-US" altLang="zh-CN" dirty="0" smtClean="0">
                <a:sym typeface="Symbol"/>
              </a:rPr>
              <a:t>Note: </a:t>
            </a:r>
            <a:r>
              <a:rPr lang="en-US" altLang="zh-CN" dirty="0" err="1" smtClean="0">
                <a:sym typeface="Symbol"/>
              </a:rPr>
              <a:t>f</a:t>
            </a:r>
            <a:r>
              <a:rPr lang="en-US" altLang="zh-CN" baseline="-25000" dirty="0" err="1" smtClean="0">
                <a:sym typeface="Symbol"/>
              </a:rPr>
              <a:t>j</a:t>
            </a:r>
            <a:r>
              <a:rPr lang="en-US" altLang="zh-CN" dirty="0" smtClean="0">
                <a:sym typeface="Symbol"/>
              </a:rPr>
              <a:t>() is a monotonic increasing </a:t>
            </a:r>
            <a:r>
              <a:rPr lang="en-US" altLang="zh-CN" dirty="0" err="1" smtClean="0">
                <a:sym typeface="Symbol"/>
              </a:rPr>
              <a:t>fct</a:t>
            </a:r>
            <a:r>
              <a:rPr lang="en-US" altLang="zh-CN" dirty="0" smtClean="0">
                <a:sym typeface="Symbol"/>
              </a:rPr>
              <a:t>. </a:t>
            </a:r>
            <a:r>
              <a:rPr lang="en-US" altLang="zh-CN" dirty="0">
                <a:sym typeface="Symbol"/>
              </a:rPr>
              <a:t>in (0, </a:t>
            </a:r>
            <a:r>
              <a:rPr lang="el-GR" altLang="zh-CN" dirty="0">
                <a:sym typeface="Symbol"/>
              </a:rPr>
              <a:t>π</a:t>
            </a:r>
            <a:r>
              <a:rPr lang="en-US" altLang="zh-CN" dirty="0">
                <a:sym typeface="Symbol"/>
              </a:rPr>
              <a:t>)</a:t>
            </a:r>
            <a:endParaRPr lang="en-US" altLang="zh-CN" dirty="0" smtClean="0">
              <a:sym typeface="Symbol"/>
            </a:endParaRPr>
          </a:p>
          <a:p>
            <a:r>
              <a:rPr lang="en-US" altLang="zh-CN" dirty="0" smtClean="0">
                <a:sym typeface="Symbol"/>
              </a:rPr>
              <a:t>Map </a:t>
            </a:r>
            <a:r>
              <a:rPr lang="en-US" altLang="zh-CN" dirty="0" err="1">
                <a:sym typeface="Symbol"/>
              </a:rPr>
              <a:t>vd</a:t>
            </a:r>
            <a:r>
              <a:rPr lang="en-US" altLang="zh-CN" dirty="0">
                <a:sym typeface="Symbol"/>
              </a:rPr>
              <a:t>(k, </a:t>
            </a:r>
            <a:r>
              <a:rPr lang="en-US" altLang="zh-CN" dirty="0" err="1" smtClean="0">
                <a:sym typeface="Symbol"/>
              </a:rPr>
              <a:t>b</a:t>
            </a:r>
            <a:r>
              <a:rPr lang="en-US" altLang="zh-CN" baseline="-25000" dirty="0" err="1" smtClean="0">
                <a:sym typeface="Symbol"/>
              </a:rPr>
              <a:t>j</a:t>
            </a:r>
            <a:r>
              <a:rPr lang="en-US" altLang="zh-CN" dirty="0" smtClean="0">
                <a:sym typeface="Symbol"/>
              </a:rPr>
              <a:t>) uniformly to </a:t>
            </a:r>
            <a:r>
              <a:rPr lang="en-US" altLang="zh-CN" dirty="0" err="1" smtClean="0">
                <a:sym typeface="Symbol"/>
              </a:rPr>
              <a:t>f</a:t>
            </a:r>
            <a:r>
              <a:rPr lang="en-US" altLang="zh-CN" baseline="-25000" dirty="0" err="1" smtClean="0">
                <a:sym typeface="Symbol"/>
              </a:rPr>
              <a:t>j</a:t>
            </a:r>
            <a:r>
              <a:rPr lang="en-US" altLang="zh-CN" dirty="0" smtClean="0">
                <a:sym typeface="Symbol"/>
              </a:rPr>
              <a:t>(</a:t>
            </a:r>
            <a:r>
              <a:rPr lang="en-US" altLang="zh-CN" dirty="0">
                <a:sym typeface="Symbol"/>
              </a:rPr>
              <a:t></a:t>
            </a:r>
            <a:r>
              <a:rPr lang="en-US" altLang="zh-CN" dirty="0" smtClean="0">
                <a:sym typeface="Symbol"/>
              </a:rPr>
              <a:t>):</a:t>
            </a:r>
          </a:p>
          <a:p>
            <a:pPr lvl="1"/>
            <a:r>
              <a:rPr lang="en-US" altLang="zh-CN" dirty="0" smtClean="0"/>
              <a:t> </a:t>
            </a:r>
            <a:r>
              <a:rPr lang="en-US" altLang="zh-CN" dirty="0" err="1" smtClean="0">
                <a:sym typeface="Symbol"/>
              </a:rPr>
              <a:t>t</a:t>
            </a:r>
            <a:r>
              <a:rPr lang="en-US" altLang="zh-CN" baseline="-25000" dirty="0" err="1" smtClean="0">
                <a:sym typeface="Symbol"/>
              </a:rPr>
              <a:t>j</a:t>
            </a:r>
            <a:r>
              <a:rPr lang="en-US" altLang="zh-CN" dirty="0" smtClean="0">
                <a:sym typeface="Symbol"/>
              </a:rPr>
              <a:t> = </a:t>
            </a:r>
            <a:r>
              <a:rPr lang="en-US" altLang="zh-CN" dirty="0" err="1" smtClean="0">
                <a:sym typeface="Symbol"/>
              </a:rPr>
              <a:t>f</a:t>
            </a:r>
            <a:r>
              <a:rPr lang="en-US" altLang="zh-CN" baseline="-25000" dirty="0" err="1" smtClean="0">
                <a:sym typeface="Symbol"/>
              </a:rPr>
              <a:t>j</a:t>
            </a:r>
            <a:r>
              <a:rPr lang="en-US" altLang="zh-CN" dirty="0" smtClean="0">
                <a:sym typeface="Symbol"/>
              </a:rPr>
              <a:t>(0) + (</a:t>
            </a:r>
            <a:r>
              <a:rPr lang="en-US" altLang="zh-CN" dirty="0" err="1" smtClean="0">
                <a:sym typeface="Symbol"/>
              </a:rPr>
              <a:t>f</a:t>
            </a:r>
            <a:r>
              <a:rPr lang="en-US" altLang="zh-CN" baseline="-25000" dirty="0" err="1" smtClean="0">
                <a:sym typeface="Symbol"/>
              </a:rPr>
              <a:t>j</a:t>
            </a:r>
            <a:r>
              <a:rPr lang="en-US" altLang="zh-CN" dirty="0" smtClean="0">
                <a:sym typeface="Symbol"/>
              </a:rPr>
              <a:t>(</a:t>
            </a:r>
            <a:r>
              <a:rPr lang="el-GR" altLang="zh-CN" dirty="0" smtClean="0">
                <a:sym typeface="Symbol"/>
              </a:rPr>
              <a:t>π</a:t>
            </a:r>
            <a:r>
              <a:rPr lang="en-US" altLang="zh-CN" dirty="0" smtClean="0">
                <a:sym typeface="Symbol"/>
              </a:rPr>
              <a:t>) – </a:t>
            </a:r>
            <a:r>
              <a:rPr lang="en-US" altLang="zh-CN" dirty="0" err="1" smtClean="0">
                <a:sym typeface="Symbol"/>
              </a:rPr>
              <a:t>f</a:t>
            </a:r>
            <a:r>
              <a:rPr lang="en-US" altLang="zh-CN" baseline="-25000" dirty="0" err="1" smtClean="0">
                <a:sym typeface="Symbol"/>
              </a:rPr>
              <a:t>j</a:t>
            </a:r>
            <a:r>
              <a:rPr lang="en-US" altLang="zh-CN" dirty="0" smtClean="0">
                <a:sym typeface="Symbol"/>
              </a:rPr>
              <a:t>(0)) * </a:t>
            </a:r>
            <a:r>
              <a:rPr lang="en-US" altLang="zh-CN" dirty="0" err="1" smtClean="0">
                <a:sym typeface="Symbol"/>
              </a:rPr>
              <a:t>vd</a:t>
            </a:r>
            <a:r>
              <a:rPr lang="en-US" altLang="zh-CN" dirty="0" smtClean="0">
                <a:sym typeface="Symbol"/>
              </a:rPr>
              <a:t>(k</a:t>
            </a:r>
            <a:r>
              <a:rPr lang="en-US" altLang="zh-CN" dirty="0">
                <a:sym typeface="Symbol"/>
              </a:rPr>
              <a:t>, </a:t>
            </a:r>
            <a:r>
              <a:rPr lang="en-US" altLang="zh-CN" dirty="0" err="1" smtClean="0">
                <a:sym typeface="Symbol"/>
              </a:rPr>
              <a:t>b</a:t>
            </a:r>
            <a:r>
              <a:rPr lang="en-US" altLang="zh-CN" baseline="-25000" dirty="0" err="1" smtClean="0">
                <a:sym typeface="Symbol"/>
              </a:rPr>
              <a:t>j</a:t>
            </a:r>
            <a:r>
              <a:rPr lang="en-US" altLang="zh-CN" dirty="0" smtClean="0">
                <a:sym typeface="Symbol"/>
              </a:rPr>
              <a:t>)</a:t>
            </a:r>
          </a:p>
          <a:p>
            <a:r>
              <a:rPr lang="en-US" altLang="zh-CN" dirty="0">
                <a:sym typeface="Symbol"/>
              </a:rPr>
              <a:t> </a:t>
            </a:r>
            <a:r>
              <a:rPr lang="en-US" altLang="zh-CN" dirty="0" smtClean="0">
                <a:sym typeface="Symbol"/>
              </a:rPr>
              <a:t>Let </a:t>
            </a:r>
            <a:r>
              <a:rPr lang="en-US" altLang="zh-CN" baseline="-25000" dirty="0" smtClean="0">
                <a:sym typeface="Symbol"/>
              </a:rPr>
              <a:t>j</a:t>
            </a:r>
            <a:r>
              <a:rPr lang="en-US" altLang="zh-CN" dirty="0" smtClean="0">
                <a:sym typeface="Symbol"/>
              </a:rPr>
              <a:t> = f</a:t>
            </a:r>
            <a:r>
              <a:rPr lang="en-US" altLang="zh-CN" baseline="-25000" dirty="0" smtClean="0">
                <a:sym typeface="Symbol"/>
              </a:rPr>
              <a:t>j</a:t>
            </a:r>
            <a:r>
              <a:rPr lang="en-US" altLang="zh-CN" baseline="30000" dirty="0" smtClean="0">
                <a:sym typeface="Symbol"/>
              </a:rPr>
              <a:t>-1</a:t>
            </a:r>
            <a:r>
              <a:rPr lang="en-US" altLang="zh-CN" dirty="0" smtClean="0">
                <a:sym typeface="Symbol"/>
              </a:rPr>
              <a:t>(</a:t>
            </a:r>
            <a:r>
              <a:rPr lang="en-US" altLang="zh-CN" dirty="0" err="1" smtClean="0">
                <a:sym typeface="Symbol"/>
              </a:rPr>
              <a:t>t</a:t>
            </a:r>
            <a:r>
              <a:rPr lang="en-US" altLang="zh-CN" baseline="-25000" dirty="0" err="1" smtClean="0">
                <a:sym typeface="Symbol"/>
              </a:rPr>
              <a:t>j</a:t>
            </a:r>
            <a:r>
              <a:rPr lang="en-US" altLang="zh-CN" dirty="0" smtClean="0">
                <a:sym typeface="Symbol"/>
              </a:rPr>
              <a:t>)</a:t>
            </a:r>
          </a:p>
          <a:p>
            <a:r>
              <a:rPr lang="en-US" altLang="zh-CN" dirty="0">
                <a:sym typeface="Symbol"/>
              </a:rPr>
              <a:t> </a:t>
            </a:r>
            <a:r>
              <a:rPr lang="en-US" altLang="zh-CN" dirty="0" smtClean="0">
                <a:sym typeface="Symbol"/>
              </a:rPr>
              <a:t>Define </a:t>
            </a:r>
            <a:r>
              <a:rPr lang="en-US" altLang="zh-CN" dirty="0" err="1" smtClean="0">
                <a:sym typeface="Symbol"/>
              </a:rPr>
              <a:t>p</a:t>
            </a:r>
            <a:r>
              <a:rPr lang="en-US" altLang="zh-CN" baseline="-25000" dirty="0" err="1" smtClean="0">
                <a:sym typeface="Symbol"/>
              </a:rPr>
              <a:t>n</a:t>
            </a:r>
            <a:r>
              <a:rPr lang="en-US" altLang="zh-CN" baseline="-25000" dirty="0" smtClean="0">
                <a:sym typeface="Symbol"/>
              </a:rPr>
              <a:t> </a:t>
            </a:r>
            <a:r>
              <a:rPr lang="en-US" altLang="zh-CN" dirty="0" smtClean="0">
                <a:sym typeface="Symbol"/>
              </a:rPr>
              <a:t>recursively as:</a:t>
            </a:r>
          </a:p>
          <a:p>
            <a:pPr lvl="1"/>
            <a:r>
              <a:rPr lang="en-US" altLang="zh-CN" dirty="0" err="1" smtClean="0">
                <a:sym typeface="Symbol"/>
              </a:rPr>
              <a:t>p</a:t>
            </a:r>
            <a:r>
              <a:rPr lang="en-US" altLang="zh-CN" baseline="-25000" dirty="0" err="1" smtClean="0">
                <a:sym typeface="Symbol"/>
              </a:rPr>
              <a:t>n</a:t>
            </a:r>
            <a:r>
              <a:rPr lang="en-US" altLang="zh-CN" dirty="0" smtClean="0">
                <a:sym typeface="Symbol"/>
              </a:rPr>
              <a:t> = [</a:t>
            </a:r>
            <a:r>
              <a:rPr lang="en-US" altLang="zh-CN" dirty="0" err="1" smtClean="0">
                <a:sym typeface="Symbol"/>
              </a:rPr>
              <a:t>cos</a:t>
            </a:r>
            <a:r>
              <a:rPr lang="en-US" altLang="zh-CN" dirty="0" smtClean="0">
                <a:sym typeface="Symbol"/>
              </a:rPr>
              <a:t>(</a:t>
            </a:r>
            <a:r>
              <a:rPr lang="en-US" altLang="zh-CN" baseline="-25000" dirty="0" smtClean="0">
                <a:sym typeface="Symbol"/>
              </a:rPr>
              <a:t>n</a:t>
            </a:r>
            <a:r>
              <a:rPr lang="en-US" altLang="zh-CN" dirty="0" smtClean="0">
                <a:sym typeface="Symbol"/>
              </a:rPr>
              <a:t>), sin(</a:t>
            </a:r>
            <a:r>
              <a:rPr lang="en-US" altLang="zh-CN" baseline="-25000" dirty="0" smtClean="0">
                <a:sym typeface="Symbol"/>
              </a:rPr>
              <a:t>n</a:t>
            </a:r>
            <a:r>
              <a:rPr lang="en-US" altLang="zh-CN" dirty="0" smtClean="0">
                <a:sym typeface="Symbol"/>
              </a:rPr>
              <a:t>)</a:t>
            </a:r>
            <a:r>
              <a:rPr lang="en-US" altLang="zh-CN" dirty="0" smtClean="0">
                <a:solidFill>
                  <a:srgbClr val="C00000"/>
                </a:solidFill>
                <a:sym typeface="Symbol"/>
              </a:rPr>
              <a:t>*</a:t>
            </a:r>
            <a:r>
              <a:rPr lang="en-US" altLang="zh-CN" dirty="0" smtClean="0">
                <a:sym typeface="Symbol"/>
              </a:rPr>
              <a:t>p</a:t>
            </a:r>
            <a:r>
              <a:rPr lang="en-US" altLang="zh-CN" baseline="-25000" dirty="0" smtClean="0">
                <a:sym typeface="Symbol"/>
              </a:rPr>
              <a:t>n-1</a:t>
            </a:r>
            <a:r>
              <a:rPr lang="en-US" altLang="zh-CN" dirty="0" smtClean="0">
                <a:sym typeface="Symbol"/>
              </a:rPr>
              <a:t>]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0133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10 lines of MATLAB code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altLang="zh-CN" b="1" dirty="0" smtClean="0">
                <a:solidFill>
                  <a:srgbClr val="0000FF"/>
                </a:solidFill>
                <a:highlight>
                  <a:srgbClr val="FFFFFF"/>
                </a:highlight>
              </a:rPr>
              <a:t>function</a:t>
            </a:r>
            <a:r>
              <a:rPr lang="en-US" altLang="zh-CN" b="1" dirty="0" smtClean="0">
                <a:solidFill>
                  <a:srgbClr val="000080"/>
                </a:solidFill>
                <a:highlight>
                  <a:srgbClr val="FFFFFF"/>
                </a:highlight>
              </a:rPr>
              <a:t>[</a:t>
            </a:r>
            <a:r>
              <a:rPr lang="en-US" altLang="zh-CN" dirty="0" smtClean="0">
                <a:solidFill>
                  <a:srgbClr val="000000"/>
                </a:solidFill>
                <a:highlight>
                  <a:srgbClr val="FFFFFF"/>
                </a:highlight>
              </a:rPr>
              <a:t>p</a:t>
            </a:r>
            <a:r>
              <a:rPr lang="en-US" altLang="zh-CN" b="1" dirty="0" smtClean="0">
                <a:solidFill>
                  <a:srgbClr val="000080"/>
                </a:solidFill>
                <a:highlight>
                  <a:srgbClr val="FFFFFF"/>
                </a:highlight>
              </a:rPr>
              <a:t>]</a:t>
            </a:r>
            <a:r>
              <a:rPr lang="en-US" altLang="zh-CN" dirty="0" smtClean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=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sphere_n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k</a:t>
            </a:r>
            <a:r>
              <a:rPr lang="en-US" altLang="zh-CN" b="1" dirty="0" smtClean="0">
                <a:solidFill>
                  <a:srgbClr val="000080"/>
                </a:solidFill>
                <a:highlight>
                  <a:srgbClr val="FFFFFF"/>
                </a:highlight>
              </a:rPr>
              <a:t>, </a:t>
            </a:r>
            <a:r>
              <a:rPr lang="en-US" altLang="zh-CN" dirty="0" smtClean="0">
                <a:solidFill>
                  <a:srgbClr val="000000"/>
                </a:solidFill>
                <a:highlight>
                  <a:srgbClr val="FFFFFF"/>
                </a:highlight>
              </a:rPr>
              <a:t>n</a:t>
            </a:r>
            <a:r>
              <a:rPr lang="en-US" altLang="zh-CN" b="1" dirty="0" smtClean="0">
                <a:solidFill>
                  <a:srgbClr val="000080"/>
                </a:solidFill>
                <a:highlight>
                  <a:srgbClr val="FFFFFF"/>
                </a:highlight>
              </a:rPr>
              <a:t>, </a:t>
            </a:r>
            <a:r>
              <a:rPr lang="en-US" altLang="zh-CN" dirty="0" smtClean="0">
                <a:solidFill>
                  <a:srgbClr val="000000"/>
                </a:solidFill>
                <a:highlight>
                  <a:srgbClr val="FFFFFF"/>
                </a:highlight>
              </a:rPr>
              <a:t>b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)</a:t>
            </a:r>
            <a:endParaRPr lang="en-US" altLang="zh-CN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buNone/>
            </a:pPr>
            <a:r>
              <a:rPr lang="en-US" altLang="zh-CN" dirty="0">
                <a:solidFill>
                  <a:srgbClr val="008000"/>
                </a:solidFill>
                <a:highlight>
                  <a:srgbClr val="FFFFFF"/>
                </a:highlight>
              </a:rPr>
              <a:t>% n-sphere</a:t>
            </a:r>
            <a:endParaRPr lang="en-US" altLang="zh-CN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buNone/>
            </a:pPr>
            <a:r>
              <a:rPr lang="en-US" altLang="zh-CN" dirty="0" smtClean="0">
                <a:solidFill>
                  <a:srgbClr val="000000"/>
                </a:solidFill>
                <a:highlight>
                  <a:srgbClr val="FFFFFF"/>
                </a:highlight>
              </a:rPr>
              <a:t>x0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=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>
                <a:solidFill>
                  <a:srgbClr val="FF8000"/>
                </a:solidFill>
                <a:highlight>
                  <a:srgbClr val="FFFFFF"/>
                </a:highlight>
              </a:rPr>
              <a:t>2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*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pi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)*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vdcorput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k</a:t>
            </a:r>
            <a:r>
              <a:rPr lang="en-US" altLang="zh-CN" b="1" dirty="0" smtClean="0">
                <a:solidFill>
                  <a:srgbClr val="000080"/>
                </a:solidFill>
                <a:highlight>
                  <a:srgbClr val="FFFFFF"/>
                </a:highlight>
              </a:rPr>
              <a:t>, </a:t>
            </a:r>
            <a:r>
              <a:rPr lang="en-US" altLang="zh-CN" dirty="0" smtClean="0">
                <a:solidFill>
                  <a:srgbClr val="000000"/>
                </a:solidFill>
                <a:highlight>
                  <a:srgbClr val="FFFFFF"/>
                </a:highlight>
              </a:rPr>
              <a:t>b</a:t>
            </a:r>
            <a:r>
              <a:rPr lang="en-US" altLang="zh-CN" b="1" dirty="0" smtClean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 smtClean="0">
                <a:solidFill>
                  <a:srgbClr val="FF8000"/>
                </a:solidFill>
                <a:highlight>
                  <a:srgbClr val="FFFFFF"/>
                </a:highlight>
              </a:rPr>
              <a:t>1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));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          </a:t>
            </a:r>
            <a:r>
              <a:rPr lang="en-US" altLang="zh-CN" dirty="0">
                <a:solidFill>
                  <a:srgbClr val="008000"/>
                </a:solidFill>
                <a:highlight>
                  <a:srgbClr val="FFFFFF"/>
                </a:highlight>
              </a:rPr>
              <a:t>% map to [0, 2*pi]</a:t>
            </a:r>
            <a:endParaRPr lang="en-US" altLang="zh-CN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buNone/>
            </a:pPr>
            <a:r>
              <a:rPr lang="en-US" altLang="zh-CN" dirty="0" smtClean="0">
                <a:solidFill>
                  <a:srgbClr val="000000"/>
                </a:solidFill>
                <a:highlight>
                  <a:srgbClr val="FFFFFF"/>
                </a:highlight>
              </a:rPr>
              <a:t>p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=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[</a:t>
            </a:r>
            <a:r>
              <a:rPr lang="en-US" altLang="zh-CN" dirty="0" err="1" smtClean="0">
                <a:solidFill>
                  <a:srgbClr val="000000"/>
                </a:solidFill>
                <a:highlight>
                  <a:srgbClr val="FFFFFF"/>
                </a:highlight>
              </a:rPr>
              <a:t>cos</a:t>
            </a:r>
            <a:r>
              <a:rPr lang="en-US" altLang="zh-CN" b="1" dirty="0" smtClean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 smtClean="0">
                <a:solidFill>
                  <a:srgbClr val="000000"/>
                </a:solidFill>
                <a:highlight>
                  <a:srgbClr val="FFFFFF"/>
                </a:highlight>
              </a:rPr>
              <a:t>x0</a:t>
            </a:r>
            <a:r>
              <a:rPr lang="en-US" altLang="zh-CN" b="1" dirty="0" smtClean="0">
                <a:solidFill>
                  <a:srgbClr val="000080"/>
                </a:solidFill>
                <a:highlight>
                  <a:srgbClr val="FFFFFF"/>
                </a:highlight>
              </a:rPr>
              <a:t>),</a:t>
            </a:r>
            <a:r>
              <a:rPr lang="en-US" altLang="zh-CN" dirty="0" smtClean="0">
                <a:solidFill>
                  <a:srgbClr val="000000"/>
                </a:solidFill>
                <a:highlight>
                  <a:srgbClr val="FFFFFF"/>
                </a:highlight>
              </a:rPr>
              <a:t> sin</a:t>
            </a:r>
            <a:r>
              <a:rPr lang="en-US" altLang="zh-CN" b="1" dirty="0" smtClean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 smtClean="0">
                <a:solidFill>
                  <a:srgbClr val="000000"/>
                </a:solidFill>
                <a:highlight>
                  <a:srgbClr val="FFFFFF"/>
                </a:highlight>
              </a:rPr>
              <a:t>x0</a:t>
            </a:r>
            <a:r>
              <a:rPr lang="en-US" altLang="zh-CN" b="1" dirty="0" smtClean="0">
                <a:solidFill>
                  <a:srgbClr val="000080"/>
                </a:solidFill>
                <a:highlight>
                  <a:srgbClr val="FFFFFF"/>
                </a:highlight>
              </a:rPr>
              <a:t>)];</a:t>
            </a:r>
            <a:endParaRPr lang="en-US" altLang="zh-CN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buNone/>
            </a:pP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x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=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[</a:t>
            </a:r>
            <a:r>
              <a:rPr lang="en-US" altLang="zh-CN" dirty="0">
                <a:solidFill>
                  <a:srgbClr val="FF8000"/>
                </a:solidFill>
                <a:highlight>
                  <a:srgbClr val="FFFFFF"/>
                </a:highlight>
              </a:rPr>
              <a:t>0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: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pi</a:t>
            </a:r>
            <a:r>
              <a:rPr lang="en-US" altLang="zh-CN" b="1" dirty="0" smtClean="0">
                <a:solidFill>
                  <a:srgbClr val="000080"/>
                </a:solidFill>
                <a:highlight>
                  <a:srgbClr val="FFFFFF"/>
                </a:highlight>
              </a:rPr>
              <a:t>/(</a:t>
            </a:r>
            <a:r>
              <a:rPr lang="en-US" altLang="zh-CN" dirty="0">
                <a:solidFill>
                  <a:srgbClr val="FF8000"/>
                </a:solidFill>
                <a:highlight>
                  <a:srgbClr val="FFFFFF"/>
                </a:highlight>
              </a:rPr>
              <a:t>3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*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k </a:t>
            </a:r>
            <a:r>
              <a:rPr lang="en-US" altLang="zh-CN" b="1" dirty="0" smtClean="0">
                <a:solidFill>
                  <a:srgbClr val="000080"/>
                </a:solidFill>
                <a:highlight>
                  <a:srgbClr val="FFFFFF"/>
                </a:highlight>
              </a:rPr>
              <a:t>-</a:t>
            </a:r>
            <a:r>
              <a:rPr lang="en-US" altLang="zh-CN" dirty="0" smtClean="0">
                <a:solidFill>
                  <a:srgbClr val="FF8000"/>
                </a:solidFill>
                <a:highlight>
                  <a:srgbClr val="FFFFFF"/>
                </a:highlight>
              </a:rPr>
              <a:t>1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):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pi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];</a:t>
            </a:r>
            <a:endParaRPr lang="en-US" altLang="zh-CN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buNone/>
            </a:pPr>
            <a:r>
              <a:rPr lang="en-US" altLang="zh-CN" b="1" dirty="0">
                <a:solidFill>
                  <a:srgbClr val="0000FF"/>
                </a:solidFill>
                <a:highlight>
                  <a:srgbClr val="FFFFFF"/>
                </a:highlight>
              </a:rPr>
              <a:t>for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i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=</a:t>
            </a:r>
            <a:r>
              <a:rPr lang="en-US" altLang="zh-CN" dirty="0">
                <a:solidFill>
                  <a:srgbClr val="FF8000"/>
                </a:solidFill>
                <a:highlight>
                  <a:srgbClr val="FFFFFF"/>
                </a:highlight>
              </a:rPr>
              <a:t>1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: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n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-</a:t>
            </a:r>
            <a:r>
              <a:rPr lang="en-US" altLang="zh-CN" dirty="0">
                <a:solidFill>
                  <a:srgbClr val="FF8000"/>
                </a:solidFill>
                <a:highlight>
                  <a:srgbClr val="FFFFFF"/>
                </a:highlight>
              </a:rPr>
              <a:t>1</a:t>
            </a:r>
            <a:endParaRPr lang="en-US" altLang="zh-CN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buNone/>
            </a:pP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  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syms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a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;</a:t>
            </a:r>
            <a:endParaRPr lang="en-US" altLang="zh-CN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buNone/>
            </a:pP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  t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=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subs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int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sin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a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)^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i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),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x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);</a:t>
            </a:r>
            <a:endParaRPr lang="en-US" altLang="zh-CN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buNone/>
            </a:pP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  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ti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=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t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>
                <a:solidFill>
                  <a:srgbClr val="FF8000"/>
                </a:solidFill>
                <a:highlight>
                  <a:srgbClr val="FFFFFF"/>
                </a:highlight>
              </a:rPr>
              <a:t>1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)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+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t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m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)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-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t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>
                <a:solidFill>
                  <a:srgbClr val="FF8000"/>
                </a:solidFill>
                <a:highlight>
                  <a:srgbClr val="FFFFFF"/>
                </a:highlight>
              </a:rPr>
              <a:t>1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))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*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vdcorput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k</a:t>
            </a:r>
            <a:r>
              <a:rPr lang="en-US" altLang="zh-CN" b="1" dirty="0" smtClean="0">
                <a:solidFill>
                  <a:srgbClr val="000080"/>
                </a:solidFill>
                <a:highlight>
                  <a:srgbClr val="FFFFFF"/>
                </a:highlight>
              </a:rPr>
              <a:t>, </a:t>
            </a:r>
            <a:r>
              <a:rPr lang="en-US" altLang="zh-CN" dirty="0" smtClean="0">
                <a:solidFill>
                  <a:srgbClr val="000000"/>
                </a:solidFill>
                <a:highlight>
                  <a:srgbClr val="FFFFFF"/>
                </a:highlight>
              </a:rPr>
              <a:t>b</a:t>
            </a:r>
            <a:r>
              <a:rPr lang="en-US" altLang="zh-CN" b="1" dirty="0" smtClean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 smtClean="0">
                <a:solidFill>
                  <a:srgbClr val="000000"/>
                </a:solidFill>
                <a:highlight>
                  <a:srgbClr val="FFFFFF"/>
                </a:highlight>
              </a:rPr>
              <a:t>i</a:t>
            </a:r>
            <a:r>
              <a:rPr lang="en-US" altLang="zh-CN" b="1" dirty="0" smtClean="0">
                <a:solidFill>
                  <a:srgbClr val="000080"/>
                </a:solidFill>
                <a:highlight>
                  <a:srgbClr val="FFFFFF"/>
                </a:highlight>
              </a:rPr>
              <a:t>+</a:t>
            </a:r>
            <a:r>
              <a:rPr lang="en-US" altLang="zh-CN" dirty="0" smtClean="0">
                <a:solidFill>
                  <a:srgbClr val="FF8000"/>
                </a:solidFill>
                <a:highlight>
                  <a:srgbClr val="FFFFFF"/>
                </a:highlight>
              </a:rPr>
              <a:t>1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));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highlight>
                  <a:srgbClr val="FFFFFF"/>
                </a:highlight>
              </a:rPr>
              <a:t>   </a:t>
            </a:r>
            <a:r>
              <a:rPr lang="en-US" altLang="zh-CN" dirty="0" smtClean="0">
                <a:solidFill>
                  <a:srgbClr val="008000"/>
                </a:solidFill>
                <a:highlight>
                  <a:srgbClr val="FFFFFF"/>
                </a:highlight>
              </a:rPr>
              <a:t>% </a:t>
            </a:r>
            <a:r>
              <a:rPr lang="en-US" altLang="zh-CN" dirty="0">
                <a:solidFill>
                  <a:srgbClr val="008000"/>
                </a:solidFill>
                <a:highlight>
                  <a:srgbClr val="FFFFFF"/>
                </a:highlight>
              </a:rPr>
              <a:t>map to [t1, tm]</a:t>
            </a:r>
            <a:endParaRPr lang="en-US" altLang="zh-CN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buNone/>
            </a:pP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  xi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=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interp1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t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,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x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,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ti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,</a:t>
            </a:r>
            <a:r>
              <a:rPr lang="en-US" altLang="zh-CN" dirty="0">
                <a:solidFill>
                  <a:srgbClr val="808080"/>
                </a:solidFill>
                <a:highlight>
                  <a:srgbClr val="FFFFFF"/>
                </a:highlight>
              </a:rPr>
              <a:t>'spline'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);</a:t>
            </a:r>
            <a:endParaRPr lang="en-US" altLang="zh-CN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buNone/>
            </a:pP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  </a:t>
            </a:r>
            <a:r>
              <a:rPr lang="en-US" altLang="zh-CN" dirty="0" smtClean="0">
                <a:solidFill>
                  <a:srgbClr val="000000"/>
                </a:solidFill>
                <a:highlight>
                  <a:srgbClr val="FFFFFF"/>
                </a:highlight>
              </a:rPr>
              <a:t>p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=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[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cos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xi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),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sin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xi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)*</a:t>
            </a:r>
            <a:r>
              <a:rPr lang="en-US" altLang="zh-CN" dirty="0" smtClean="0">
                <a:solidFill>
                  <a:srgbClr val="000000"/>
                </a:solidFill>
                <a:highlight>
                  <a:srgbClr val="FFFFFF"/>
                </a:highlight>
              </a:rPr>
              <a:t>ones</a:t>
            </a:r>
            <a:r>
              <a:rPr lang="en-US" altLang="zh-CN" b="1" dirty="0" smtClean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 smtClean="0">
                <a:solidFill>
                  <a:srgbClr val="FF8000"/>
                </a:solidFill>
                <a:highlight>
                  <a:srgbClr val="FFFFFF"/>
                </a:highlight>
              </a:rPr>
              <a:t>1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,</a:t>
            </a:r>
            <a:r>
              <a:rPr lang="en-US" altLang="zh-CN" dirty="0" smtClean="0">
                <a:solidFill>
                  <a:srgbClr val="000000"/>
                </a:solidFill>
                <a:highlight>
                  <a:srgbClr val="FFFFFF"/>
                </a:highlight>
              </a:rPr>
              <a:t>i</a:t>
            </a:r>
            <a:r>
              <a:rPr lang="en-US" altLang="zh-CN" b="1" dirty="0" smtClean="0">
                <a:solidFill>
                  <a:srgbClr val="000080"/>
                </a:solidFill>
                <a:highlight>
                  <a:srgbClr val="FFFFFF"/>
                </a:highlight>
              </a:rPr>
              <a:t>+</a:t>
            </a:r>
            <a:r>
              <a:rPr lang="en-US" altLang="zh-CN" dirty="0" smtClean="0">
                <a:solidFill>
                  <a:srgbClr val="FF8000"/>
                </a:solidFill>
                <a:highlight>
                  <a:srgbClr val="FFFFFF"/>
                </a:highlight>
              </a:rPr>
              <a:t>1</a:t>
            </a:r>
            <a:r>
              <a:rPr lang="en-US" altLang="zh-CN" b="1" dirty="0" smtClean="0">
                <a:solidFill>
                  <a:srgbClr val="000080"/>
                </a:solidFill>
                <a:highlight>
                  <a:srgbClr val="FFFFFF"/>
                </a:highlight>
              </a:rPr>
              <a:t>)</a:t>
            </a:r>
            <a:r>
              <a:rPr lang="en-US" altLang="zh-CN" dirty="0" smtClean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.*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highlight>
                  <a:srgbClr val="FFFFFF"/>
                </a:highlight>
              </a:rPr>
              <a:t>p</a:t>
            </a:r>
            <a:r>
              <a:rPr lang="en-US" altLang="zh-CN" b="1" dirty="0" smtClean="0">
                <a:solidFill>
                  <a:srgbClr val="000080"/>
                </a:solidFill>
                <a:highlight>
                  <a:srgbClr val="FFFFFF"/>
                </a:highlight>
              </a:rPr>
              <a:t>];</a:t>
            </a:r>
            <a:endParaRPr lang="en-US" altLang="zh-CN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buNone/>
            </a:pPr>
            <a:r>
              <a:rPr lang="en-US" altLang="zh-CN" b="1" dirty="0" smtClean="0">
                <a:solidFill>
                  <a:srgbClr val="0000FF"/>
                </a:solidFill>
                <a:highlight>
                  <a:srgbClr val="FFFFFF"/>
                </a:highlight>
              </a:rPr>
              <a:t>end</a:t>
            </a:r>
            <a:endParaRPr lang="en-US" altLang="zh-CN" dirty="0">
              <a:solidFill>
                <a:srgbClr val="000000"/>
              </a:solidFill>
              <a:highlight>
                <a:srgbClr val="FF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798781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Result of </a:t>
            </a:r>
            <a:r>
              <a:rPr lang="en-US" altLang="zh-CN" dirty="0" err="1" smtClean="0"/>
              <a:t>sphere_n</a:t>
            </a:r>
            <a:r>
              <a:rPr lang="en-US" altLang="zh-CN" dirty="0" smtClean="0"/>
              <a:t>(20,3,[2 3 5])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zh-CN" altLang="en-US" dirty="0" smtClean="0"/>
              <a:t>    </a:t>
            </a:r>
            <a:r>
              <a:rPr lang="en-US" altLang="zh-CN" dirty="0"/>
              <a:t>1.0000         0         0         0</a:t>
            </a:r>
          </a:p>
          <a:p>
            <a:r>
              <a:rPr lang="en-US" altLang="zh-CN" dirty="0"/>
              <a:t>    0.4919   -0.2902   -0.8209    0.0000</a:t>
            </a:r>
          </a:p>
          <a:p>
            <a:r>
              <a:rPr lang="en-US" altLang="zh-CN" dirty="0"/>
              <a:t>    0.1577    0.3292    0.0000    0.9310</a:t>
            </a:r>
          </a:p>
          <a:p>
            <a:r>
              <a:rPr lang="en-US" altLang="zh-CN" dirty="0"/>
              <a:t>   -0.1577   -0.7680   -0.0000   -0.6207</a:t>
            </a:r>
          </a:p>
          <a:p>
            <a:r>
              <a:rPr lang="en-US" altLang="zh-CN" dirty="0"/>
              <a:t>   -0.4919   -0.0967    0.6118    0.6118</a:t>
            </a:r>
          </a:p>
          <a:p>
            <a:r>
              <a:rPr lang="en-US" altLang="zh-CN" dirty="0"/>
              <a:t>    0.8328    0.3076   -0.3255   -0.3255</a:t>
            </a:r>
          </a:p>
          <a:p>
            <a:r>
              <a:rPr lang="en-US" altLang="zh-CN" dirty="0"/>
              <a:t>    0.4212   -0.5039   -0.5332    0.5332</a:t>
            </a:r>
          </a:p>
          <a:p>
            <a:r>
              <a:rPr lang="en-US" altLang="zh-CN" dirty="0"/>
              <a:t>    0.0944    0.1106    0.6996   -0.6996</a:t>
            </a:r>
          </a:p>
          <a:p>
            <a:r>
              <a:rPr lang="en-US" altLang="zh-CN" dirty="0"/>
              <a:t>   -0.2217    0.7584    0.5662    0.2345</a:t>
            </a:r>
          </a:p>
          <a:p>
            <a:r>
              <a:rPr lang="en-US" altLang="zh-CN" dirty="0"/>
              <a:t>   -0.5659   -0.7634   -0.2877   -0.1192</a:t>
            </a:r>
          </a:p>
          <a:p>
            <a:r>
              <a:rPr lang="en-US" altLang="zh-CN" dirty="0"/>
              <a:t>    0.7316   -0.1767   -0.2520    0.6083</a:t>
            </a:r>
          </a:p>
          <a:p>
            <a:r>
              <a:rPr lang="en-US" altLang="zh-CN" dirty="0"/>
              <a:t>    0.3531    0.3812    0.3270   -0.7894</a:t>
            </a:r>
          </a:p>
          <a:p>
            <a:r>
              <a:rPr lang="en-US" altLang="zh-CN" dirty="0"/>
              <a:t>    0.0314   -0.7034    0.2718    0.6561</a:t>
            </a:r>
          </a:p>
          <a:p>
            <a:r>
              <a:rPr lang="en-US" altLang="zh-CN" dirty="0"/>
              <a:t>   -0.2867   -0.0355   -0.3664   -0.8845</a:t>
            </a:r>
          </a:p>
          <a:p>
            <a:r>
              <a:rPr lang="en-US" altLang="zh-CN" dirty="0"/>
              <a:t>   -0.6449    0.4812   -0.5485    0.2272</a:t>
            </a:r>
          </a:p>
          <a:p>
            <a:r>
              <a:rPr lang="en-US" altLang="zh-CN" dirty="0"/>
              <a:t>    0.6449   -0.3680    0.6188   -0.2563</a:t>
            </a:r>
          </a:p>
          <a:p>
            <a:r>
              <a:rPr lang="en-US" altLang="zh-CN" dirty="0"/>
              <a:t>    0.2867    0.1774    0.9234    0.1837</a:t>
            </a:r>
          </a:p>
          <a:p>
            <a:r>
              <a:rPr lang="en-US" altLang="zh-CN" dirty="0"/>
              <a:t>   -0.0314    0.8514   -0.5135   -0.1021</a:t>
            </a:r>
          </a:p>
          <a:p>
            <a:r>
              <a:rPr lang="en-US" altLang="zh-CN" dirty="0"/>
              <a:t>   -0.3531   -0.7970   -0.0956    0.4806</a:t>
            </a:r>
          </a:p>
          <a:p>
            <a:r>
              <a:rPr lang="en-US" altLang="zh-CN" dirty="0"/>
              <a:t>   -0.7316   -0.1262    0.1307   -0.6570</a:t>
            </a:r>
          </a:p>
          <a:p>
            <a:r>
              <a:rPr lang="en-US" altLang="zh-CN" dirty="0"/>
              <a:t>    0.5659    0.3970    0.4015    0.6008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altLang="zh-CN" dirty="0" smtClean="0"/>
              <a:t>It took &lt; 0.1 sec. to generate in MATLAB.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6084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Testing the Correctness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Compare the dispersion with the random point-set.</a:t>
            </a:r>
          </a:p>
          <a:p>
            <a:pPr lvl="1"/>
            <a:r>
              <a:rPr lang="en-US" altLang="zh-CN" dirty="0" smtClean="0"/>
              <a:t>Construct the convex hull for each point-set.</a:t>
            </a:r>
          </a:p>
          <a:p>
            <a:pPr lvl="1"/>
            <a:r>
              <a:rPr lang="en-US" altLang="zh-CN" dirty="0" smtClean="0"/>
              <a:t>Dispersion roughly measured by the determinant of the largest facet:</a:t>
            </a:r>
          </a:p>
          <a:p>
            <a:pPr lvl="2"/>
            <a:r>
              <a:rPr lang="en-US" altLang="zh-CN" dirty="0" smtClean="0"/>
              <a:t> max |</a:t>
            </a:r>
            <a:r>
              <a:rPr lang="en-US" altLang="zh-CN" dirty="0" err="1" smtClean="0"/>
              <a:t>det</a:t>
            </a:r>
            <a:r>
              <a:rPr lang="en-US" altLang="zh-CN" dirty="0" smtClean="0"/>
              <a:t>([</a:t>
            </a:r>
            <a:r>
              <a:rPr lang="en-US" altLang="zh-CN" b="1" dirty="0" smtClean="0"/>
              <a:t>1</a:t>
            </a:r>
            <a:r>
              <a:rPr lang="en-US" altLang="zh-CN" dirty="0" smtClean="0"/>
              <a:t>, p</a:t>
            </a:r>
            <a:r>
              <a:rPr lang="en-US" altLang="zh-CN" baseline="-25000" dirty="0" smtClean="0"/>
              <a:t>1</a:t>
            </a:r>
            <a:r>
              <a:rPr lang="en-US" altLang="zh-CN" dirty="0" smtClean="0"/>
              <a:t>– p</a:t>
            </a:r>
            <a:r>
              <a:rPr lang="en-US" altLang="zh-CN" baseline="-25000" dirty="0" smtClean="0"/>
              <a:t>0</a:t>
            </a:r>
            <a:r>
              <a:rPr lang="en-US" altLang="zh-CN" dirty="0"/>
              <a:t>, </a:t>
            </a:r>
            <a:r>
              <a:rPr lang="en-US" altLang="zh-CN" dirty="0" smtClean="0"/>
              <a:t>p</a:t>
            </a:r>
            <a:r>
              <a:rPr lang="en-US" altLang="zh-CN" baseline="-25000" dirty="0" smtClean="0"/>
              <a:t>2</a:t>
            </a:r>
            <a:r>
              <a:rPr lang="en-US" altLang="zh-CN" dirty="0" smtClean="0"/>
              <a:t>– </a:t>
            </a:r>
            <a:r>
              <a:rPr lang="en-US" altLang="zh-CN" dirty="0"/>
              <a:t>p</a:t>
            </a:r>
            <a:r>
              <a:rPr lang="en-US" altLang="zh-CN" baseline="-25000" dirty="0"/>
              <a:t>0</a:t>
            </a:r>
            <a:r>
              <a:rPr lang="en-US" altLang="zh-CN" dirty="0"/>
              <a:t>, … </a:t>
            </a:r>
            <a:r>
              <a:rPr lang="en-US" altLang="zh-CN" dirty="0" err="1" smtClean="0"/>
              <a:t>p</a:t>
            </a:r>
            <a:r>
              <a:rPr lang="en-US" altLang="zh-CN" baseline="-25000" dirty="0" err="1" smtClean="0"/>
              <a:t>n</a:t>
            </a:r>
            <a:r>
              <a:rPr lang="en-US" altLang="zh-CN" dirty="0" smtClean="0"/>
              <a:t>– </a:t>
            </a:r>
            <a:r>
              <a:rPr lang="en-US" altLang="zh-CN" dirty="0"/>
              <a:t>p</a:t>
            </a:r>
            <a:r>
              <a:rPr lang="en-US" altLang="zh-CN" baseline="-25000" dirty="0"/>
              <a:t>0</a:t>
            </a:r>
            <a:r>
              <a:rPr lang="en-US" altLang="zh-CN" dirty="0"/>
              <a:t>,])| </a:t>
            </a:r>
            <a:r>
              <a:rPr lang="en-US" altLang="zh-CN" dirty="0" smtClean="0"/>
              <a:t> </a:t>
            </a:r>
          </a:p>
          <a:p>
            <a:r>
              <a:rPr lang="en-US" altLang="zh-CN" dirty="0" smtClean="0"/>
              <a:t>Better idea???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3670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Convex Hull with ~400 3D points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Low discrepancy point-set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altLang="zh-CN" dirty="0" smtClean="0"/>
              <a:t>Random point-set</a:t>
            </a:r>
            <a:endParaRPr lang="zh-CN" alt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66787"/>
            <a:ext cx="8136904" cy="3782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115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i="1" dirty="0" smtClean="0"/>
              <a:t>n</a:t>
            </a:r>
            <a:r>
              <a:rPr lang="en-US" altLang="zh-CN" dirty="0" smtClean="0"/>
              <a:t>=2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Red line</a:t>
            </a:r>
            <a:r>
              <a:rPr lang="en-US" altLang="zh-CN" dirty="0" smtClean="0"/>
              <a:t>: </a:t>
            </a:r>
            <a:r>
              <a:rPr lang="en-US" altLang="zh-CN" dirty="0"/>
              <a:t>our, </a:t>
            </a:r>
            <a:r>
              <a:rPr lang="en-US" altLang="zh-CN" dirty="0" smtClean="0">
                <a:solidFill>
                  <a:srgbClr val="0070C0"/>
                </a:solidFill>
              </a:rPr>
              <a:t>blue line</a:t>
            </a:r>
            <a:r>
              <a:rPr lang="en-US" altLang="zh-CN" dirty="0" smtClean="0"/>
              <a:t>: </a:t>
            </a:r>
            <a:r>
              <a:rPr lang="en-US" altLang="zh-CN" dirty="0"/>
              <a:t>rand</a:t>
            </a:r>
            <a:endParaRPr lang="zh-CN" altLang="en-US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7" r="2417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5504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i="1" dirty="0" smtClean="0"/>
              <a:t>n</a:t>
            </a:r>
            <a:r>
              <a:rPr lang="en-US" altLang="zh-CN" dirty="0" smtClean="0"/>
              <a:t>=3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red line</a:t>
            </a:r>
            <a:r>
              <a:rPr lang="en-US" altLang="zh-CN" dirty="0" smtClean="0"/>
              <a:t>: </a:t>
            </a:r>
            <a:r>
              <a:rPr lang="en-US" altLang="zh-CN" dirty="0"/>
              <a:t>our, </a:t>
            </a:r>
            <a:r>
              <a:rPr lang="en-US" altLang="zh-CN" dirty="0" smtClean="0">
                <a:solidFill>
                  <a:srgbClr val="0070C0"/>
                </a:solidFill>
              </a:rPr>
              <a:t>blue line</a:t>
            </a:r>
            <a:r>
              <a:rPr lang="en-US" altLang="zh-CN" dirty="0" smtClean="0"/>
              <a:t>: </a:t>
            </a:r>
            <a:r>
              <a:rPr lang="en-US" altLang="zh-CN" dirty="0" err="1"/>
              <a:t>Hopf</a:t>
            </a:r>
            <a:r>
              <a:rPr lang="en-US" altLang="zh-CN" dirty="0"/>
              <a:t>, </a:t>
            </a:r>
            <a:r>
              <a:rPr lang="en-US" altLang="zh-CN" dirty="0" smtClean="0">
                <a:solidFill>
                  <a:srgbClr val="92D050"/>
                </a:solidFill>
              </a:rPr>
              <a:t>green line</a:t>
            </a:r>
            <a:r>
              <a:rPr lang="en-US" altLang="zh-CN" dirty="0" smtClean="0"/>
              <a:t>: </a:t>
            </a:r>
            <a:r>
              <a:rPr lang="en-US" altLang="zh-CN" dirty="0"/>
              <a:t>rand</a:t>
            </a:r>
            <a:endParaRPr lang="zh-CN" altLang="en-US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9" r="3029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9916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i="1" dirty="0" smtClean="0"/>
              <a:t>n</a:t>
            </a:r>
            <a:r>
              <a:rPr lang="en-US" altLang="zh-CN" dirty="0" smtClean="0"/>
              <a:t>=4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0000"/>
                </a:solidFill>
              </a:rPr>
              <a:t>red line</a:t>
            </a:r>
            <a:r>
              <a:rPr lang="en-US" altLang="zh-CN" dirty="0"/>
              <a:t>: our, </a:t>
            </a:r>
            <a:r>
              <a:rPr lang="en-US" altLang="zh-CN" dirty="0">
                <a:solidFill>
                  <a:srgbClr val="0070C0"/>
                </a:solidFill>
              </a:rPr>
              <a:t>blue line</a:t>
            </a:r>
            <a:r>
              <a:rPr lang="en-US" altLang="zh-CN" dirty="0"/>
              <a:t>: </a:t>
            </a:r>
            <a:r>
              <a:rPr lang="en-US" altLang="zh-CN" dirty="0" err="1" smtClean="0"/>
              <a:t>cylin</a:t>
            </a:r>
            <a:r>
              <a:rPr lang="en-US" altLang="zh-CN" dirty="0" smtClean="0"/>
              <a:t>, </a:t>
            </a:r>
            <a:r>
              <a:rPr lang="en-US" altLang="zh-CN" dirty="0">
                <a:solidFill>
                  <a:srgbClr val="92D050"/>
                </a:solidFill>
              </a:rPr>
              <a:t>green line</a:t>
            </a:r>
            <a:r>
              <a:rPr lang="en-US" altLang="zh-CN" dirty="0"/>
              <a:t>: rand</a:t>
            </a:r>
            <a:endParaRPr lang="zh-CN" altLang="en-US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5" r="2115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18398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i="1" dirty="0" smtClean="0"/>
              <a:t>n</a:t>
            </a:r>
            <a:r>
              <a:rPr lang="en-US" altLang="zh-CN" dirty="0" smtClean="0"/>
              <a:t>=5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0000"/>
                </a:solidFill>
              </a:rPr>
              <a:t>red line</a:t>
            </a:r>
            <a:r>
              <a:rPr lang="en-US" altLang="zh-CN" dirty="0"/>
              <a:t>: our, </a:t>
            </a:r>
            <a:r>
              <a:rPr lang="en-US" altLang="zh-CN" dirty="0">
                <a:solidFill>
                  <a:srgbClr val="0070C0"/>
                </a:solidFill>
              </a:rPr>
              <a:t>blue line</a:t>
            </a:r>
            <a:r>
              <a:rPr lang="en-US" altLang="zh-CN" dirty="0"/>
              <a:t>: </a:t>
            </a:r>
            <a:r>
              <a:rPr lang="en-US" altLang="zh-CN" dirty="0" err="1" smtClean="0"/>
              <a:t>cylin</a:t>
            </a:r>
            <a:r>
              <a:rPr lang="en-US" altLang="zh-CN" dirty="0" smtClean="0"/>
              <a:t>, </a:t>
            </a:r>
            <a:r>
              <a:rPr lang="en-US" altLang="zh-CN" dirty="0">
                <a:solidFill>
                  <a:srgbClr val="92D050"/>
                </a:solidFill>
              </a:rPr>
              <a:t>green line</a:t>
            </a:r>
            <a:r>
              <a:rPr lang="en-US" altLang="zh-CN" dirty="0"/>
              <a:t>: rand</a:t>
            </a:r>
            <a:endParaRPr lang="zh-CN" altLang="en-US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1" r="2081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282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Overview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Motivation and applications</a:t>
            </a:r>
          </a:p>
          <a:p>
            <a:r>
              <a:rPr lang="en-US" altLang="zh-CN" dirty="0" smtClean="0"/>
              <a:t>Review of Low discrepancy sequence</a:t>
            </a:r>
          </a:p>
          <a:p>
            <a:pPr lvl="1"/>
            <a:r>
              <a:rPr lang="en-US" altLang="zh-CN" dirty="0"/>
              <a:t>Van der </a:t>
            </a:r>
            <a:r>
              <a:rPr lang="en-US" altLang="zh-CN" dirty="0" err="1"/>
              <a:t>Corput</a:t>
            </a:r>
            <a:r>
              <a:rPr lang="en-US" altLang="zh-CN" dirty="0"/>
              <a:t> </a:t>
            </a:r>
            <a:r>
              <a:rPr lang="en-US" altLang="zh-CN" dirty="0" smtClean="0"/>
              <a:t>sequence on </a:t>
            </a:r>
            <a:r>
              <a:rPr lang="en-US" altLang="zh-CN" dirty="0" smtClean="0">
                <a:solidFill>
                  <a:srgbClr val="0070C0"/>
                </a:solidFill>
              </a:rPr>
              <a:t>[0,1]</a:t>
            </a:r>
          </a:p>
          <a:p>
            <a:pPr lvl="1"/>
            <a:r>
              <a:rPr lang="en-US" altLang="zh-CN" dirty="0" err="1" smtClean="0"/>
              <a:t>Halton</a:t>
            </a:r>
            <a:r>
              <a:rPr lang="en-US" altLang="zh-CN" dirty="0" smtClean="0"/>
              <a:t> sequence on </a:t>
            </a:r>
            <a:r>
              <a:rPr lang="en-US" altLang="zh-CN" dirty="0" smtClean="0">
                <a:solidFill>
                  <a:srgbClr val="0070C0"/>
                </a:solidFill>
              </a:rPr>
              <a:t>[0,1]</a:t>
            </a:r>
            <a:r>
              <a:rPr lang="en-US" altLang="zh-CN" i="1" baseline="30000" dirty="0" smtClean="0">
                <a:solidFill>
                  <a:srgbClr val="0070C0"/>
                </a:solidFill>
              </a:rPr>
              <a:t>n</a:t>
            </a:r>
          </a:p>
          <a:p>
            <a:pPr lvl="1"/>
            <a:r>
              <a:rPr lang="en-US" altLang="zh-CN" dirty="0" err="1" smtClean="0"/>
              <a:t>Halton</a:t>
            </a:r>
            <a:r>
              <a:rPr lang="en-US" altLang="zh-CN" dirty="0" smtClean="0"/>
              <a:t> sequence on sphere (i.e. </a:t>
            </a:r>
            <a:r>
              <a:rPr lang="en-US" altLang="zh-CN" dirty="0" smtClean="0">
                <a:solidFill>
                  <a:srgbClr val="0070C0"/>
                </a:solidFill>
              </a:rPr>
              <a:t>S</a:t>
            </a:r>
            <a:r>
              <a:rPr lang="en-US" altLang="zh-CN" baseline="30000" dirty="0" smtClean="0">
                <a:solidFill>
                  <a:srgbClr val="0070C0"/>
                </a:solidFill>
              </a:rPr>
              <a:t>2</a:t>
            </a:r>
            <a:r>
              <a:rPr lang="en-US" altLang="zh-CN" dirty="0" smtClean="0"/>
              <a:t>)</a:t>
            </a:r>
          </a:p>
          <a:p>
            <a:r>
              <a:rPr lang="en-US" altLang="zh-CN" dirty="0" smtClean="0"/>
              <a:t>Our approach</a:t>
            </a:r>
          </a:p>
          <a:p>
            <a:r>
              <a:rPr lang="en-US" altLang="zh-CN" dirty="0" smtClean="0"/>
              <a:t>Numerical Experiments</a:t>
            </a:r>
          </a:p>
          <a:p>
            <a:r>
              <a:rPr lang="en-US" altLang="zh-CN" dirty="0" smtClean="0"/>
              <a:t>Conclusions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703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Proposed method generates low-discrepancy point-set in nearly linear time.</a:t>
            </a:r>
          </a:p>
          <a:p>
            <a:r>
              <a:rPr lang="en-US" altLang="zh-CN" dirty="0" smtClean="0"/>
              <a:t>The result outperforms the corresponding random point-set, especially when the number of points is small.</a:t>
            </a:r>
          </a:p>
          <a:p>
            <a:r>
              <a:rPr lang="en-US" altLang="zh-CN" dirty="0" smtClean="0"/>
              <a:t>The MATLAB source code </a:t>
            </a:r>
            <a:r>
              <a:rPr lang="en-US" altLang="zh-CN" dirty="0" smtClean="0"/>
              <a:t>is available in public later, or upon request.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494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Introduction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698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Problem Formulation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Desirable properties of samples over </a:t>
            </a:r>
            <a:r>
              <a:rPr lang="en-US" altLang="zh-CN" dirty="0" err="1" smtClean="0">
                <a:solidFill>
                  <a:srgbClr val="0070C0"/>
                </a:solidFill>
              </a:rPr>
              <a:t>S</a:t>
            </a:r>
            <a:r>
              <a:rPr lang="en-US" altLang="zh-CN" i="1" baseline="30000" dirty="0" err="1" smtClean="0">
                <a:solidFill>
                  <a:srgbClr val="0070C0"/>
                </a:solidFill>
              </a:rPr>
              <a:t>n</a:t>
            </a:r>
            <a:r>
              <a:rPr lang="en-US" altLang="zh-CN" dirty="0" smtClean="0"/>
              <a:t>:</a:t>
            </a:r>
            <a:r>
              <a:rPr lang="en-US" altLang="zh-CN" dirty="0"/>
              <a:t> </a:t>
            </a:r>
            <a:r>
              <a:rPr lang="en-US" altLang="zh-CN" dirty="0" smtClean="0"/>
              <a:t>Uniform and Incremental</a:t>
            </a:r>
          </a:p>
          <a:p>
            <a:pPr lvl="1"/>
            <a:r>
              <a:rPr lang="en-US" altLang="zh-CN" dirty="0" smtClean="0"/>
              <a:t>The uniformity measures are optimized with every new point.</a:t>
            </a:r>
          </a:p>
          <a:p>
            <a:pPr lvl="1"/>
            <a:r>
              <a:rPr lang="en-US" altLang="zh-CN" dirty="0" smtClean="0"/>
              <a:t>Reason: in some applications, it is unknown how many points are needed to solve the problem in advance</a:t>
            </a:r>
          </a:p>
        </p:txBody>
      </p:sp>
    </p:spTree>
    <p:extLst>
      <p:ext uri="{BB962C8B-B14F-4D97-AF65-F5344CB8AC3E}">
        <p14:creationId xmlns:p14="http://schemas.microsoft.com/office/powerpoint/2010/main" val="2872555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Motivation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 smtClean="0"/>
              <a:t>The topic has been well studied for sphere in 3D, i.e. </a:t>
            </a:r>
            <a:r>
              <a:rPr lang="en-US" altLang="zh-CN" i="1" dirty="0" smtClean="0">
                <a:solidFill>
                  <a:srgbClr val="0070C0"/>
                </a:solidFill>
              </a:rPr>
              <a:t>n </a:t>
            </a:r>
            <a:r>
              <a:rPr lang="en-US" altLang="zh-CN" dirty="0" smtClean="0">
                <a:solidFill>
                  <a:srgbClr val="0070C0"/>
                </a:solidFill>
              </a:rPr>
              <a:t>= 2</a:t>
            </a:r>
            <a:r>
              <a:rPr lang="en-US" altLang="zh-CN" dirty="0" smtClean="0"/>
              <a:t>.</a:t>
            </a:r>
          </a:p>
          <a:p>
            <a:r>
              <a:rPr lang="en-US" altLang="zh-CN" dirty="0" smtClean="0"/>
              <a:t>Yet it is still unknown how to generate for </a:t>
            </a:r>
            <a:r>
              <a:rPr lang="en-US" altLang="zh-CN" i="1" dirty="0" smtClean="0">
                <a:solidFill>
                  <a:srgbClr val="0070C0"/>
                </a:solidFill>
              </a:rPr>
              <a:t>n</a:t>
            </a:r>
            <a:r>
              <a:rPr lang="en-US" altLang="zh-CN" dirty="0" smtClean="0">
                <a:solidFill>
                  <a:srgbClr val="0070C0"/>
                </a:solidFill>
              </a:rPr>
              <a:t> &gt; 2</a:t>
            </a:r>
            <a:r>
              <a:rPr lang="en-US" altLang="zh-CN" dirty="0" smtClean="0"/>
              <a:t>.</a:t>
            </a:r>
          </a:p>
          <a:p>
            <a:r>
              <a:rPr lang="en-US" altLang="zh-CN" dirty="0" smtClean="0"/>
              <a:t>Potential </a:t>
            </a:r>
            <a:r>
              <a:rPr lang="en-US" altLang="zh-CN" dirty="0"/>
              <a:t>applications (for </a:t>
            </a:r>
            <a:r>
              <a:rPr lang="en-US" altLang="zh-CN" i="1" dirty="0">
                <a:solidFill>
                  <a:srgbClr val="0070C0"/>
                </a:solidFill>
              </a:rPr>
              <a:t>n</a:t>
            </a:r>
            <a:r>
              <a:rPr lang="en-US" altLang="zh-CN" dirty="0">
                <a:solidFill>
                  <a:srgbClr val="0070C0"/>
                </a:solidFill>
              </a:rPr>
              <a:t> &gt; 2</a:t>
            </a:r>
            <a:r>
              <a:rPr lang="en-US" altLang="zh-CN" dirty="0" smtClean="0"/>
              <a:t>):</a:t>
            </a:r>
          </a:p>
          <a:p>
            <a:pPr lvl="1"/>
            <a:r>
              <a:rPr lang="en-US" altLang="zh-CN" dirty="0" smtClean="0"/>
              <a:t>Robotic Motion Planning (</a:t>
            </a:r>
            <a:r>
              <a:rPr lang="en-US" altLang="zh-CN" dirty="0" smtClean="0">
                <a:solidFill>
                  <a:srgbClr val="0070C0"/>
                </a:solidFill>
              </a:rPr>
              <a:t>S</a:t>
            </a:r>
            <a:r>
              <a:rPr lang="en-US" altLang="zh-CN" baseline="30000" dirty="0" smtClean="0">
                <a:solidFill>
                  <a:srgbClr val="0070C0"/>
                </a:solidFill>
              </a:rPr>
              <a:t>3</a:t>
            </a:r>
            <a:r>
              <a:rPr lang="en-US" altLang="zh-CN" dirty="0" smtClean="0"/>
              <a:t> and SO(3))</a:t>
            </a:r>
          </a:p>
          <a:p>
            <a:pPr lvl="2"/>
            <a:r>
              <a:rPr lang="en-US" altLang="zh-CN" dirty="0" smtClean="0"/>
              <a:t>Sampling in different rotations.</a:t>
            </a:r>
          </a:p>
          <a:p>
            <a:pPr lvl="1"/>
            <a:r>
              <a:rPr lang="en-US" altLang="zh-CN" dirty="0" smtClean="0"/>
              <a:t>Spherical coding in MIMO wireless communication:</a:t>
            </a:r>
          </a:p>
          <a:p>
            <a:pPr lvl="2"/>
            <a:r>
              <a:rPr lang="en-US" altLang="zh-CN" dirty="0" smtClean="0"/>
              <a:t>Cookbook for Unitary matrices</a:t>
            </a:r>
          </a:p>
          <a:p>
            <a:pPr lvl="2"/>
            <a:r>
              <a:rPr lang="en-US" altLang="zh-CN" dirty="0" smtClean="0"/>
              <a:t>A code word</a:t>
            </a:r>
            <a:r>
              <a:rPr lang="en-US" altLang="zh-CN" dirty="0"/>
              <a:t> = a </a:t>
            </a:r>
            <a:r>
              <a:rPr lang="en-US" altLang="zh-CN" dirty="0" smtClean="0"/>
              <a:t>point </a:t>
            </a:r>
            <a:r>
              <a:rPr lang="en-US" altLang="zh-CN" dirty="0"/>
              <a:t>in </a:t>
            </a:r>
            <a:r>
              <a:rPr lang="en-US" altLang="zh-CN" dirty="0" err="1" smtClean="0">
                <a:solidFill>
                  <a:srgbClr val="0070C0"/>
                </a:solidFill>
              </a:rPr>
              <a:t>S</a:t>
            </a:r>
            <a:r>
              <a:rPr lang="en-US" altLang="zh-CN" i="1" baseline="30000" dirty="0" err="1" smtClean="0">
                <a:solidFill>
                  <a:srgbClr val="0070C0"/>
                </a:solidFill>
              </a:rPr>
              <a:t>n</a:t>
            </a:r>
            <a:endParaRPr lang="en-US" altLang="zh-CN" i="1" baseline="30000" dirty="0" smtClean="0">
              <a:solidFill>
                <a:srgbClr val="0070C0"/>
              </a:solidFill>
            </a:endParaRPr>
          </a:p>
          <a:p>
            <a:pPr lvl="1"/>
            <a:r>
              <a:rPr lang="en-US" altLang="zh-CN" dirty="0">
                <a:hlinkClick r:id="rId3"/>
              </a:rPr>
              <a:t>Multivariate empirical mode </a:t>
            </a:r>
            <a:r>
              <a:rPr lang="en-US" altLang="zh-CN" dirty="0" smtClean="0">
                <a:hlinkClick r:id="rId3"/>
              </a:rPr>
              <a:t>decomposition</a:t>
            </a:r>
            <a:endParaRPr lang="en-US" altLang="zh-CN" dirty="0" smtClean="0"/>
          </a:p>
          <a:p>
            <a:pPr lvl="1"/>
            <a:r>
              <a:rPr lang="en-US" altLang="zh-CN" dirty="0" smtClean="0">
                <a:solidFill>
                  <a:srgbClr val="FF0000"/>
                </a:solidFill>
              </a:rPr>
              <a:t>Other applications???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44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err="1" smtClean="0"/>
              <a:t>Halton</a:t>
            </a:r>
            <a:r>
              <a:rPr lang="en-US" altLang="zh-CN" dirty="0" smtClean="0"/>
              <a:t> Sequence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/>
              <a:t>Halton</a:t>
            </a:r>
            <a:r>
              <a:rPr lang="en-US" altLang="zh-CN" dirty="0" smtClean="0"/>
              <a:t> sequence on </a:t>
            </a:r>
            <a:r>
              <a:rPr lang="en-US" altLang="zh-CN" dirty="0" smtClean="0">
                <a:solidFill>
                  <a:srgbClr val="0070C0"/>
                </a:solidFill>
              </a:rPr>
              <a:t>S</a:t>
            </a:r>
            <a:r>
              <a:rPr lang="en-US" altLang="zh-CN" baseline="30000" dirty="0" smtClean="0">
                <a:solidFill>
                  <a:srgbClr val="0070C0"/>
                </a:solidFill>
              </a:rPr>
              <a:t>2</a:t>
            </a:r>
            <a:r>
              <a:rPr lang="en-US" altLang="zh-CN" dirty="0" smtClean="0"/>
              <a:t> has been well studied [</a:t>
            </a:r>
            <a:r>
              <a:rPr lang="en-US" altLang="zh-CN" dirty="0" err="1" smtClean="0"/>
              <a:t>CuiFreeden</a:t>
            </a:r>
            <a:r>
              <a:rPr lang="en-US" altLang="zh-CN" dirty="0" smtClean="0"/>
              <a:t> 97] by using cylindrical coordinates.</a:t>
            </a:r>
          </a:p>
          <a:p>
            <a:r>
              <a:rPr lang="en-US" altLang="zh-CN" dirty="0" smtClean="0"/>
              <a:t>Yet it is still unknown for </a:t>
            </a:r>
            <a:r>
              <a:rPr lang="en-US" altLang="zh-CN" dirty="0" err="1" smtClean="0">
                <a:solidFill>
                  <a:srgbClr val="0070C0"/>
                </a:solidFill>
              </a:rPr>
              <a:t>S</a:t>
            </a:r>
            <a:r>
              <a:rPr lang="en-US" altLang="zh-CN" i="1" baseline="30000" dirty="0" err="1" smtClean="0">
                <a:solidFill>
                  <a:srgbClr val="0070C0"/>
                </a:solidFill>
              </a:rPr>
              <a:t>n</a:t>
            </a:r>
            <a:endParaRPr lang="en-US" altLang="zh-CN" i="1" baseline="30000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631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Review of Low discrepancy sequence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325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Basic: Van </a:t>
            </a:r>
            <a:r>
              <a:rPr lang="en-US" altLang="zh-CN" dirty="0"/>
              <a:t>der </a:t>
            </a:r>
            <a:r>
              <a:rPr lang="en-US" altLang="zh-CN" dirty="0" err="1"/>
              <a:t>Corput</a:t>
            </a:r>
            <a:r>
              <a:rPr lang="en-US" altLang="zh-CN" dirty="0"/>
              <a:t> </a:t>
            </a:r>
            <a:r>
              <a:rPr lang="en-US" altLang="zh-CN" dirty="0" smtClean="0"/>
              <a:t>sequence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Generate a low </a:t>
            </a:r>
            <a:r>
              <a:rPr lang="en-US" altLang="zh-CN" dirty="0" smtClean="0"/>
              <a:t>discrepancy sequence over </a:t>
            </a:r>
            <a:r>
              <a:rPr lang="en-US" altLang="zh-CN" dirty="0" smtClean="0">
                <a:solidFill>
                  <a:srgbClr val="0070C0"/>
                </a:solidFill>
              </a:rPr>
              <a:t>[0, 1]</a:t>
            </a:r>
          </a:p>
          <a:p>
            <a:r>
              <a:rPr lang="en-US" altLang="zh-CN" dirty="0" smtClean="0"/>
              <a:t>Denote </a:t>
            </a:r>
            <a:r>
              <a:rPr lang="en-US" altLang="zh-CN" dirty="0" err="1" smtClean="0"/>
              <a:t>vd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k,b</a:t>
            </a:r>
            <a:r>
              <a:rPr lang="en-US" altLang="zh-CN" dirty="0" smtClean="0"/>
              <a:t>) as a </a:t>
            </a:r>
            <a:r>
              <a:rPr lang="en-US" altLang="zh-CN" dirty="0"/>
              <a:t>Van der </a:t>
            </a:r>
            <a:r>
              <a:rPr lang="en-US" altLang="zh-CN" dirty="0" err="1"/>
              <a:t>Corput</a:t>
            </a:r>
            <a:r>
              <a:rPr lang="en-US" altLang="zh-CN" dirty="0"/>
              <a:t> </a:t>
            </a:r>
            <a:r>
              <a:rPr lang="en-US" altLang="zh-CN" dirty="0" smtClean="0"/>
              <a:t>sequence of k points, where b is the base of a prime number.</a:t>
            </a:r>
          </a:p>
          <a:p>
            <a:r>
              <a:rPr lang="en-US" altLang="zh-CN" dirty="0" err="1" smtClean="0"/>
              <a:t>Matlab</a:t>
            </a:r>
            <a:r>
              <a:rPr lang="en-US" altLang="zh-CN" dirty="0" smtClean="0"/>
              <a:t> code </a:t>
            </a:r>
            <a:r>
              <a:rPr lang="en-US" altLang="zh-CN" dirty="0"/>
              <a:t>is available at </a:t>
            </a:r>
            <a:r>
              <a:rPr lang="en-US" altLang="zh-CN" dirty="0">
                <a:hlinkClick r:id="rId3"/>
              </a:rPr>
              <a:t>http://</a:t>
            </a:r>
            <a:r>
              <a:rPr lang="en-US" altLang="zh-CN" dirty="0" smtClean="0">
                <a:hlinkClick r:id="rId3"/>
              </a:rPr>
              <a:t>www.mathworks.com/matlabcentral/fileexchange/15354-generate-a-van-der-corput-sequence</a:t>
            </a:r>
            <a:r>
              <a:rPr lang="en-US" altLang="zh-CN" dirty="0" smtClean="0"/>
              <a:t> </a:t>
            </a:r>
            <a:endParaRPr lang="en-US" altLang="zh-CN" dirty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6574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ofessiona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professional</Template>
  <TotalTime>1605</TotalTime>
  <Words>1970</Words>
  <Application>Microsoft Office PowerPoint</Application>
  <PresentationFormat>全屏显示(4:3)</PresentationFormat>
  <Paragraphs>221</Paragraphs>
  <Slides>30</Slides>
  <Notes>24</Notes>
  <HiddenSlides>1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professional</vt:lpstr>
      <vt:lpstr>Sampling with Halton Points on n-Sphere </vt:lpstr>
      <vt:lpstr>Abstract</vt:lpstr>
      <vt:lpstr>Overview</vt:lpstr>
      <vt:lpstr>Introduction</vt:lpstr>
      <vt:lpstr>Problem Formulation</vt:lpstr>
      <vt:lpstr>Motivation</vt:lpstr>
      <vt:lpstr>Halton Sequence</vt:lpstr>
      <vt:lpstr>Review of Low discrepancy sequence</vt:lpstr>
      <vt:lpstr>Basic: Van der Corput sequence</vt:lpstr>
      <vt:lpstr>Unit Square [0,1] x [0,1]</vt:lpstr>
      <vt:lpstr>Unit Hypercube [0, 1]n</vt:lpstr>
      <vt:lpstr>Unit Circle S1</vt:lpstr>
      <vt:lpstr>Unit Sphere S2</vt:lpstr>
      <vt:lpstr>Spheres Sn and SO(3)</vt:lpstr>
      <vt:lpstr>Our approach</vt:lpstr>
      <vt:lpstr>SO(3) or S3 Hopf Coordinates </vt:lpstr>
      <vt:lpstr>Hopf Coordinates for SO(3) or S3</vt:lpstr>
      <vt:lpstr>10 Lines of MATLAB code </vt:lpstr>
      <vt:lpstr>3-sphere</vt:lpstr>
      <vt:lpstr>n-sphere</vt:lpstr>
      <vt:lpstr>How to Generate the Point set</vt:lpstr>
      <vt:lpstr>10 lines of MATLAB code</vt:lpstr>
      <vt:lpstr>Result of sphere_n(20,3,[2 3 5])</vt:lpstr>
      <vt:lpstr>Testing the Correctness</vt:lpstr>
      <vt:lpstr>Convex Hull with ~400 3D points</vt:lpstr>
      <vt:lpstr>n=2</vt:lpstr>
      <vt:lpstr>n=3</vt:lpstr>
      <vt:lpstr>n=4</vt:lpstr>
      <vt:lpstr>n=5</vt:lpstr>
      <vt:lpstr>Conclusion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Low Discrepancy Point Set on Unit n-sphere</dc:title>
  <dc:creator>luk</dc:creator>
  <cp:lastModifiedBy>luk</cp:lastModifiedBy>
  <cp:revision>93</cp:revision>
  <dcterms:created xsi:type="dcterms:W3CDTF">2012-11-26T01:19:04Z</dcterms:created>
  <dcterms:modified xsi:type="dcterms:W3CDTF">2014-01-20T12:51:05Z</dcterms:modified>
</cp:coreProperties>
</file>